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36" r:id="rId1"/>
  </p:sldMasterIdLst>
  <p:notesMasterIdLst>
    <p:notesMasterId r:id="rId37"/>
  </p:notesMasterIdLst>
  <p:handoutMasterIdLst>
    <p:handoutMasterId r:id="rId38"/>
  </p:handoutMasterIdLst>
  <p:sldIdLst>
    <p:sldId id="256" r:id="rId2"/>
    <p:sldId id="499" r:id="rId3"/>
    <p:sldId id="783" r:id="rId4"/>
    <p:sldId id="695" r:id="rId5"/>
    <p:sldId id="782" r:id="rId6"/>
    <p:sldId id="791" r:id="rId7"/>
    <p:sldId id="795" r:id="rId8"/>
    <p:sldId id="784" r:id="rId9"/>
    <p:sldId id="796" r:id="rId10"/>
    <p:sldId id="797" r:id="rId11"/>
    <p:sldId id="798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764" r:id="rId30"/>
    <p:sldId id="765" r:id="rId31"/>
    <p:sldId id="766" r:id="rId32"/>
    <p:sldId id="777" r:id="rId33"/>
    <p:sldId id="816" r:id="rId34"/>
    <p:sldId id="781" r:id="rId35"/>
    <p:sldId id="817" r:id="rId36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Book Antiqua" panose="02040602050305030304" pitchFamily="18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800080"/>
    <a:srgbClr val="99CCFF"/>
    <a:srgbClr val="D7ADD9"/>
    <a:srgbClr val="990033"/>
    <a:srgbClr val="A50021"/>
    <a:srgbClr val="FFC000"/>
    <a:srgbClr val="788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6" autoAdjust="0"/>
    <p:restoredTop sz="94672" autoAdjust="0"/>
  </p:normalViewPr>
  <p:slideViewPr>
    <p:cSldViewPr>
      <p:cViewPr varScale="1">
        <p:scale>
          <a:sx n="97" d="100"/>
          <a:sy n="97" d="100"/>
        </p:scale>
        <p:origin x="68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an Pratama" userId="ba5a381f79e67128" providerId="LiveId" clId="{1B3D42E5-558C-46C9-A1CA-A9EF05FAD6B9}"/>
    <pc:docChg chg="undo custSel modSld">
      <pc:chgData name="Rian Pratama" userId="ba5a381f79e67128" providerId="LiveId" clId="{1B3D42E5-558C-46C9-A1CA-A9EF05FAD6B9}" dt="2025-11-10T05:04:11.907" v="1673" actId="14100"/>
      <pc:docMkLst>
        <pc:docMk/>
      </pc:docMkLst>
      <pc:sldChg chg="modSp">
        <pc:chgData name="Rian Pratama" userId="ba5a381f79e67128" providerId="LiveId" clId="{1B3D42E5-558C-46C9-A1CA-A9EF05FAD6B9}" dt="2025-11-07T05:32:19.662" v="1457"/>
        <pc:sldMkLst>
          <pc:docMk/>
          <pc:sldMk cId="0" sldId="765"/>
        </pc:sldMkLst>
        <pc:spChg chg="mod">
          <ac:chgData name="Rian Pratama" userId="ba5a381f79e67128" providerId="LiveId" clId="{1B3D42E5-558C-46C9-A1CA-A9EF05FAD6B9}" dt="2025-11-07T05:32:19.662" v="1457"/>
          <ac:spMkLst>
            <pc:docMk/>
            <pc:sldMk cId="0" sldId="765"/>
            <ac:spMk id="8" creationId="{1E550C2B-07D9-4ECF-B83B-A0E01B52022E}"/>
          </ac:spMkLst>
        </pc:spChg>
      </pc:sldChg>
      <pc:sldChg chg="modSp mod">
        <pc:chgData name="Rian Pratama" userId="ba5a381f79e67128" providerId="LiveId" clId="{1B3D42E5-558C-46C9-A1CA-A9EF05FAD6B9}" dt="2025-11-07T05:31:41.799" v="1451" actId="14100"/>
        <pc:sldMkLst>
          <pc:docMk/>
          <pc:sldMk cId="0" sldId="766"/>
        </pc:sldMkLst>
        <pc:spChg chg="mod">
          <ac:chgData name="Rian Pratama" userId="ba5a381f79e67128" providerId="LiveId" clId="{1B3D42E5-558C-46C9-A1CA-A9EF05FAD6B9}" dt="2025-11-07T05:31:41.799" v="1451" actId="14100"/>
          <ac:spMkLst>
            <pc:docMk/>
            <pc:sldMk cId="0" sldId="766"/>
            <ac:spMk id="12" creationId="{A3FDBC1A-B775-712F-2005-FB48F6359521}"/>
          </ac:spMkLst>
        </pc:spChg>
        <pc:spChg chg="mod">
          <ac:chgData name="Rian Pratama" userId="ba5a381f79e67128" providerId="LiveId" clId="{1B3D42E5-558C-46C9-A1CA-A9EF05FAD6B9}" dt="2025-11-07T05:31:02.679" v="1443" actId="20577"/>
          <ac:spMkLst>
            <pc:docMk/>
            <pc:sldMk cId="0" sldId="766"/>
            <ac:spMk id="13" creationId="{F8A56F93-94EF-0167-FD25-425197AD6696}"/>
          </ac:spMkLst>
        </pc:spChg>
      </pc:sldChg>
      <pc:sldChg chg="modSp mod">
        <pc:chgData name="Rian Pratama" userId="ba5a381f79e67128" providerId="LiveId" clId="{1B3D42E5-558C-46C9-A1CA-A9EF05FAD6B9}" dt="2025-11-07T05:58:06.709" v="1591" actId="20577"/>
        <pc:sldMkLst>
          <pc:docMk/>
          <pc:sldMk cId="3408813362" sldId="781"/>
        </pc:sldMkLst>
        <pc:spChg chg="mod">
          <ac:chgData name="Rian Pratama" userId="ba5a381f79e67128" providerId="LiveId" clId="{1B3D42E5-558C-46C9-A1CA-A9EF05FAD6B9}" dt="2025-11-07T05:58:06.709" v="1591" actId="20577"/>
          <ac:spMkLst>
            <pc:docMk/>
            <pc:sldMk cId="3408813362" sldId="781"/>
            <ac:spMk id="19" creationId="{F6147B00-F188-4040-85BE-17334D2D138C}"/>
          </ac:spMkLst>
        </pc:spChg>
      </pc:sldChg>
      <pc:sldChg chg="modSp mod">
        <pc:chgData name="Rian Pratama" userId="ba5a381f79e67128" providerId="LiveId" clId="{1B3D42E5-558C-46C9-A1CA-A9EF05FAD6B9}" dt="2025-11-06T01:52:18.049" v="44" actId="2711"/>
        <pc:sldMkLst>
          <pc:docMk/>
          <pc:sldMk cId="3950403903" sldId="796"/>
        </pc:sldMkLst>
        <pc:graphicFrameChg chg="mod modGraphic">
          <ac:chgData name="Rian Pratama" userId="ba5a381f79e67128" providerId="LiveId" clId="{1B3D42E5-558C-46C9-A1CA-A9EF05FAD6B9}" dt="2025-11-06T01:52:18.049" v="44" actId="2711"/>
          <ac:graphicFrameMkLst>
            <pc:docMk/>
            <pc:sldMk cId="3950403903" sldId="796"/>
            <ac:graphicFrameMk id="10" creationId="{EF6B163E-DD7D-B92D-48BC-9D83DD8B1CC6}"/>
          </ac:graphicFrameMkLst>
        </pc:graphicFrameChg>
      </pc:sldChg>
      <pc:sldChg chg="modSp mod">
        <pc:chgData name="Rian Pratama" userId="ba5a381f79e67128" providerId="LiveId" clId="{1B3D42E5-558C-46C9-A1CA-A9EF05FAD6B9}" dt="2025-11-06T01:52:11.441" v="43" actId="2711"/>
        <pc:sldMkLst>
          <pc:docMk/>
          <pc:sldMk cId="1218731703" sldId="797"/>
        </pc:sldMkLst>
        <pc:graphicFrameChg chg="modGraphic">
          <ac:chgData name="Rian Pratama" userId="ba5a381f79e67128" providerId="LiveId" clId="{1B3D42E5-558C-46C9-A1CA-A9EF05FAD6B9}" dt="2025-11-06T01:52:11.441" v="43" actId="2711"/>
          <ac:graphicFrameMkLst>
            <pc:docMk/>
            <pc:sldMk cId="1218731703" sldId="797"/>
            <ac:graphicFrameMk id="7" creationId="{4C0A316B-B246-1E40-437D-5755B00B38CA}"/>
          </ac:graphicFrameMkLst>
        </pc:graphicFrameChg>
      </pc:sldChg>
      <pc:sldChg chg="modSp mod">
        <pc:chgData name="Rian Pratama" userId="ba5a381f79e67128" providerId="LiveId" clId="{1B3D42E5-558C-46C9-A1CA-A9EF05FAD6B9}" dt="2025-11-06T01:54:54.107" v="71" actId="207"/>
        <pc:sldMkLst>
          <pc:docMk/>
          <pc:sldMk cId="847769275" sldId="799"/>
        </pc:sldMkLst>
        <pc:spChg chg="mod">
          <ac:chgData name="Rian Pratama" userId="ba5a381f79e67128" providerId="LiveId" clId="{1B3D42E5-558C-46C9-A1CA-A9EF05FAD6B9}" dt="2025-11-06T01:54:54.107" v="71" actId="207"/>
          <ac:spMkLst>
            <pc:docMk/>
            <pc:sldMk cId="847769275" sldId="799"/>
            <ac:spMk id="3" creationId="{8F0F2BCE-69D5-402E-CE41-3897E2530E4C}"/>
          </ac:spMkLst>
        </pc:spChg>
        <pc:graphicFrameChg chg="mod modGraphic">
          <ac:chgData name="Rian Pratama" userId="ba5a381f79e67128" providerId="LiveId" clId="{1B3D42E5-558C-46C9-A1CA-A9EF05FAD6B9}" dt="2025-11-06T01:53:32.600" v="52" actId="1076"/>
          <ac:graphicFrameMkLst>
            <pc:docMk/>
            <pc:sldMk cId="847769275" sldId="799"/>
            <ac:graphicFrameMk id="7" creationId="{80BF713F-9BFC-BED6-4AC6-F923C97B1C47}"/>
          </ac:graphicFrameMkLst>
        </pc:graphicFrameChg>
        <pc:picChg chg="mod">
          <ac:chgData name="Rian Pratama" userId="ba5a381f79e67128" providerId="LiveId" clId="{1B3D42E5-558C-46C9-A1CA-A9EF05FAD6B9}" dt="2025-11-06T01:53:59.037" v="55" actId="1076"/>
          <ac:picMkLst>
            <pc:docMk/>
            <pc:sldMk cId="847769275" sldId="799"/>
            <ac:picMk id="22" creationId="{36B9EB06-9271-26EB-DC6A-86588714EE21}"/>
          </ac:picMkLst>
        </pc:picChg>
      </pc:sldChg>
      <pc:sldChg chg="modSp mod">
        <pc:chgData name="Rian Pratama" userId="ba5a381f79e67128" providerId="LiveId" clId="{1B3D42E5-558C-46C9-A1CA-A9EF05FAD6B9}" dt="2025-11-06T02:02:35.999" v="295" actId="20577"/>
        <pc:sldMkLst>
          <pc:docMk/>
          <pc:sldMk cId="1919618821" sldId="800"/>
        </pc:sldMkLst>
        <pc:spChg chg="mod">
          <ac:chgData name="Rian Pratama" userId="ba5a381f79e67128" providerId="LiveId" clId="{1B3D42E5-558C-46C9-A1CA-A9EF05FAD6B9}" dt="2025-11-06T02:02:35.999" v="295" actId="20577"/>
          <ac:spMkLst>
            <pc:docMk/>
            <pc:sldMk cId="1919618821" sldId="800"/>
            <ac:spMk id="3" creationId="{95B95780-A384-2801-CFA2-CC04E177EDC7}"/>
          </ac:spMkLst>
        </pc:spChg>
        <pc:spChg chg="mod">
          <ac:chgData name="Rian Pratama" userId="ba5a381f79e67128" providerId="LiveId" clId="{1B3D42E5-558C-46C9-A1CA-A9EF05FAD6B9}" dt="2025-11-06T02:02:08.489" v="268" actId="20577"/>
          <ac:spMkLst>
            <pc:docMk/>
            <pc:sldMk cId="1919618821" sldId="800"/>
            <ac:spMk id="20" creationId="{0D700553-F325-98AA-535F-478266DC79EB}"/>
          </ac:spMkLst>
        </pc:spChg>
      </pc:sldChg>
      <pc:sldChg chg="modSp mod">
        <pc:chgData name="Rian Pratama" userId="ba5a381f79e67128" providerId="LiveId" clId="{1B3D42E5-558C-46C9-A1CA-A9EF05FAD6B9}" dt="2025-11-06T02:07:29.061" v="684" actId="113"/>
        <pc:sldMkLst>
          <pc:docMk/>
          <pc:sldMk cId="777827747" sldId="801"/>
        </pc:sldMkLst>
        <pc:spChg chg="mod">
          <ac:chgData name="Rian Pratama" userId="ba5a381f79e67128" providerId="LiveId" clId="{1B3D42E5-558C-46C9-A1CA-A9EF05FAD6B9}" dt="2025-11-06T02:07:29.061" v="684" actId="113"/>
          <ac:spMkLst>
            <pc:docMk/>
            <pc:sldMk cId="777827747" sldId="801"/>
            <ac:spMk id="3" creationId="{321942CF-B820-A238-5CDE-F5D696EB6530}"/>
          </ac:spMkLst>
        </pc:spChg>
        <pc:picChg chg="mod">
          <ac:chgData name="Rian Pratama" userId="ba5a381f79e67128" providerId="LiveId" clId="{1B3D42E5-558C-46C9-A1CA-A9EF05FAD6B9}" dt="2025-11-06T02:04:47.082" v="433" actId="1076"/>
          <ac:picMkLst>
            <pc:docMk/>
            <pc:sldMk cId="777827747" sldId="801"/>
            <ac:picMk id="7" creationId="{8489B026-9A2C-90C9-B184-0E3716750456}"/>
          </ac:picMkLst>
        </pc:picChg>
      </pc:sldChg>
      <pc:sldChg chg="modSp mod">
        <pc:chgData name="Rian Pratama" userId="ba5a381f79e67128" providerId="LiveId" clId="{1B3D42E5-558C-46C9-A1CA-A9EF05FAD6B9}" dt="2025-11-06T02:08:52.211" v="696" actId="1076"/>
        <pc:sldMkLst>
          <pc:docMk/>
          <pc:sldMk cId="56787684" sldId="802"/>
        </pc:sldMkLst>
        <pc:spChg chg="mod">
          <ac:chgData name="Rian Pratama" userId="ba5a381f79e67128" providerId="LiveId" clId="{1B3D42E5-558C-46C9-A1CA-A9EF05FAD6B9}" dt="2025-11-06T02:08:43.231" v="694" actId="948"/>
          <ac:spMkLst>
            <pc:docMk/>
            <pc:sldMk cId="56787684" sldId="802"/>
            <ac:spMk id="3" creationId="{5F31C6D5-2FEF-1196-5D12-D5C7FD72EFF0}"/>
          </ac:spMkLst>
        </pc:spChg>
        <pc:spChg chg="mod">
          <ac:chgData name="Rian Pratama" userId="ba5a381f79e67128" providerId="LiveId" clId="{1B3D42E5-558C-46C9-A1CA-A9EF05FAD6B9}" dt="2025-11-06T02:08:52.211" v="696" actId="1076"/>
          <ac:spMkLst>
            <pc:docMk/>
            <pc:sldMk cId="56787684" sldId="802"/>
            <ac:spMk id="6" creationId="{279D830B-05E8-4D4D-767F-A88087EE77AC}"/>
          </ac:spMkLst>
        </pc:spChg>
        <pc:graphicFrameChg chg="mod">
          <ac:chgData name="Rian Pratama" userId="ba5a381f79e67128" providerId="LiveId" clId="{1B3D42E5-558C-46C9-A1CA-A9EF05FAD6B9}" dt="2025-11-06T02:08:24.827" v="689" actId="1076"/>
          <ac:graphicFrameMkLst>
            <pc:docMk/>
            <pc:sldMk cId="56787684" sldId="802"/>
            <ac:graphicFrameMk id="8" creationId="{EB1C60BA-7548-10C3-34AA-62DA4311B4DE}"/>
          </ac:graphicFrameMkLst>
        </pc:graphicFrameChg>
      </pc:sldChg>
      <pc:sldChg chg="modSp mod">
        <pc:chgData name="Rian Pratama" userId="ba5a381f79e67128" providerId="LiveId" clId="{1B3D42E5-558C-46C9-A1CA-A9EF05FAD6B9}" dt="2025-11-06T02:13:44.973" v="831" actId="20577"/>
        <pc:sldMkLst>
          <pc:docMk/>
          <pc:sldMk cId="1537676974" sldId="803"/>
        </pc:sldMkLst>
        <pc:spChg chg="mod">
          <ac:chgData name="Rian Pratama" userId="ba5a381f79e67128" providerId="LiveId" clId="{1B3D42E5-558C-46C9-A1CA-A9EF05FAD6B9}" dt="2025-11-06T02:13:44.973" v="831" actId="20577"/>
          <ac:spMkLst>
            <pc:docMk/>
            <pc:sldMk cId="1537676974" sldId="803"/>
            <ac:spMk id="3" creationId="{C2EAC7DB-EB0F-6169-5424-C506B71D5B72}"/>
          </ac:spMkLst>
        </pc:spChg>
      </pc:sldChg>
      <pc:sldChg chg="modSp mod">
        <pc:chgData name="Rian Pratama" userId="ba5a381f79e67128" providerId="LiveId" clId="{1B3D42E5-558C-46C9-A1CA-A9EF05FAD6B9}" dt="2025-11-06T02:14:15.088" v="859" actId="20577"/>
        <pc:sldMkLst>
          <pc:docMk/>
          <pc:sldMk cId="327405771" sldId="804"/>
        </pc:sldMkLst>
        <pc:spChg chg="mod">
          <ac:chgData name="Rian Pratama" userId="ba5a381f79e67128" providerId="LiveId" clId="{1B3D42E5-558C-46C9-A1CA-A9EF05FAD6B9}" dt="2025-11-06T02:14:15.088" v="859" actId="20577"/>
          <ac:spMkLst>
            <pc:docMk/>
            <pc:sldMk cId="327405771" sldId="804"/>
            <ac:spMk id="3" creationId="{DF9324FB-8432-6EBA-C1C3-7D46DE39C204}"/>
          </ac:spMkLst>
        </pc:spChg>
      </pc:sldChg>
      <pc:sldChg chg="modSp mod">
        <pc:chgData name="Rian Pratama" userId="ba5a381f79e67128" providerId="LiveId" clId="{1B3D42E5-558C-46C9-A1CA-A9EF05FAD6B9}" dt="2025-11-06T02:15:27.321" v="896" actId="20577"/>
        <pc:sldMkLst>
          <pc:docMk/>
          <pc:sldMk cId="733781143" sldId="805"/>
        </pc:sldMkLst>
        <pc:spChg chg="mod">
          <ac:chgData name="Rian Pratama" userId="ba5a381f79e67128" providerId="LiveId" clId="{1B3D42E5-558C-46C9-A1CA-A9EF05FAD6B9}" dt="2025-11-06T02:15:27.321" v="896" actId="20577"/>
          <ac:spMkLst>
            <pc:docMk/>
            <pc:sldMk cId="733781143" sldId="805"/>
            <ac:spMk id="3" creationId="{07E4B359-470A-F555-1228-4D5A8F6BA358}"/>
          </ac:spMkLst>
        </pc:spChg>
      </pc:sldChg>
      <pc:sldChg chg="modSp mod">
        <pc:chgData name="Rian Pratama" userId="ba5a381f79e67128" providerId="LiveId" clId="{1B3D42E5-558C-46C9-A1CA-A9EF05FAD6B9}" dt="2025-11-06T02:16:05.226" v="936" actId="20577"/>
        <pc:sldMkLst>
          <pc:docMk/>
          <pc:sldMk cId="1217552247" sldId="806"/>
        </pc:sldMkLst>
        <pc:spChg chg="mod">
          <ac:chgData name="Rian Pratama" userId="ba5a381f79e67128" providerId="LiveId" clId="{1B3D42E5-558C-46C9-A1CA-A9EF05FAD6B9}" dt="2025-11-06T02:16:05.226" v="936" actId="20577"/>
          <ac:spMkLst>
            <pc:docMk/>
            <pc:sldMk cId="1217552247" sldId="806"/>
            <ac:spMk id="3" creationId="{F553539A-41F5-3F80-ED2E-1E7193BA9A25}"/>
          </ac:spMkLst>
        </pc:spChg>
      </pc:sldChg>
      <pc:sldChg chg="modSp mod">
        <pc:chgData name="Rian Pratama" userId="ba5a381f79e67128" providerId="LiveId" clId="{1B3D42E5-558C-46C9-A1CA-A9EF05FAD6B9}" dt="2025-11-06T02:16:48.274" v="997" actId="20577"/>
        <pc:sldMkLst>
          <pc:docMk/>
          <pc:sldMk cId="2259287362" sldId="807"/>
        </pc:sldMkLst>
        <pc:spChg chg="mod">
          <ac:chgData name="Rian Pratama" userId="ba5a381f79e67128" providerId="LiveId" clId="{1B3D42E5-558C-46C9-A1CA-A9EF05FAD6B9}" dt="2025-11-06T02:16:48.274" v="997" actId="20577"/>
          <ac:spMkLst>
            <pc:docMk/>
            <pc:sldMk cId="2259287362" sldId="807"/>
            <ac:spMk id="3" creationId="{BAFD95E0-A1F6-B6F2-4509-87D5917694A1}"/>
          </ac:spMkLst>
        </pc:spChg>
      </pc:sldChg>
      <pc:sldChg chg="modSp mod">
        <pc:chgData name="Rian Pratama" userId="ba5a381f79e67128" providerId="LiveId" clId="{1B3D42E5-558C-46C9-A1CA-A9EF05FAD6B9}" dt="2025-11-10T01:51:21.021" v="1672" actId="20577"/>
        <pc:sldMkLst>
          <pc:docMk/>
          <pc:sldMk cId="3792525081" sldId="808"/>
        </pc:sldMkLst>
        <pc:spChg chg="mod">
          <ac:chgData name="Rian Pratama" userId="ba5a381f79e67128" providerId="LiveId" clId="{1B3D42E5-558C-46C9-A1CA-A9EF05FAD6B9}" dt="2025-11-10T01:51:21.021" v="1672" actId="20577"/>
          <ac:spMkLst>
            <pc:docMk/>
            <pc:sldMk cId="3792525081" sldId="808"/>
            <ac:spMk id="3" creationId="{3FBA8177-F593-24E2-761A-719347EC6865}"/>
          </ac:spMkLst>
        </pc:spChg>
      </pc:sldChg>
      <pc:sldChg chg="modSp mod">
        <pc:chgData name="Rian Pratama" userId="ba5a381f79e67128" providerId="LiveId" clId="{1B3D42E5-558C-46C9-A1CA-A9EF05FAD6B9}" dt="2025-11-10T05:04:11.907" v="1673" actId="14100"/>
        <pc:sldMkLst>
          <pc:docMk/>
          <pc:sldMk cId="223728411" sldId="809"/>
        </pc:sldMkLst>
        <pc:spChg chg="mod">
          <ac:chgData name="Rian Pratama" userId="ba5a381f79e67128" providerId="LiveId" clId="{1B3D42E5-558C-46C9-A1CA-A9EF05FAD6B9}" dt="2025-11-06T02:18:42.287" v="1121" actId="20577"/>
          <ac:spMkLst>
            <pc:docMk/>
            <pc:sldMk cId="223728411" sldId="809"/>
            <ac:spMk id="3" creationId="{BB25071C-3338-3782-C3BD-C6C82DD7C48D}"/>
          </ac:spMkLst>
        </pc:spChg>
        <pc:spChg chg="mod">
          <ac:chgData name="Rian Pratama" userId="ba5a381f79e67128" providerId="LiveId" clId="{1B3D42E5-558C-46C9-A1CA-A9EF05FAD6B9}" dt="2025-11-10T05:04:11.907" v="1673" actId="14100"/>
          <ac:spMkLst>
            <pc:docMk/>
            <pc:sldMk cId="223728411" sldId="809"/>
            <ac:spMk id="12" creationId="{E4137D30-BCD5-5429-88E0-89FA66A0598B}"/>
          </ac:spMkLst>
        </pc:spChg>
      </pc:sldChg>
      <pc:sldChg chg="modSp mod">
        <pc:chgData name="Rian Pratama" userId="ba5a381f79e67128" providerId="LiveId" clId="{1B3D42E5-558C-46C9-A1CA-A9EF05FAD6B9}" dt="2025-11-06T02:21:17.722" v="1252" actId="1076"/>
        <pc:sldMkLst>
          <pc:docMk/>
          <pc:sldMk cId="3512332280" sldId="810"/>
        </pc:sldMkLst>
        <pc:spChg chg="mod">
          <ac:chgData name="Rian Pratama" userId="ba5a381f79e67128" providerId="LiveId" clId="{1B3D42E5-558C-46C9-A1CA-A9EF05FAD6B9}" dt="2025-11-06T02:21:09.197" v="1249" actId="20577"/>
          <ac:spMkLst>
            <pc:docMk/>
            <pc:sldMk cId="3512332280" sldId="810"/>
            <ac:spMk id="3" creationId="{89733212-90C3-188F-E313-A19A7073F740}"/>
          </ac:spMkLst>
        </pc:spChg>
        <pc:graphicFrameChg chg="mod">
          <ac:chgData name="Rian Pratama" userId="ba5a381f79e67128" providerId="LiveId" clId="{1B3D42E5-558C-46C9-A1CA-A9EF05FAD6B9}" dt="2025-11-06T02:21:15.810" v="1251" actId="1076"/>
          <ac:graphicFrameMkLst>
            <pc:docMk/>
            <pc:sldMk cId="3512332280" sldId="810"/>
            <ac:graphicFrameMk id="6" creationId="{BFFEC998-7FF2-8BE6-5B64-B229CE532A65}"/>
          </ac:graphicFrameMkLst>
        </pc:graphicFrameChg>
        <pc:picChg chg="mod">
          <ac:chgData name="Rian Pratama" userId="ba5a381f79e67128" providerId="LiveId" clId="{1B3D42E5-558C-46C9-A1CA-A9EF05FAD6B9}" dt="2025-11-06T02:21:17.722" v="1252" actId="1076"/>
          <ac:picMkLst>
            <pc:docMk/>
            <pc:sldMk cId="3512332280" sldId="810"/>
            <ac:picMk id="9" creationId="{ED42F728-EEE2-FD01-4B46-CE0F6800A13B}"/>
          </ac:picMkLst>
        </pc:picChg>
      </pc:sldChg>
      <pc:sldChg chg="modSp mod">
        <pc:chgData name="Rian Pratama" userId="ba5a381f79e67128" providerId="LiveId" clId="{1B3D42E5-558C-46C9-A1CA-A9EF05FAD6B9}" dt="2025-11-06T02:22:55.788" v="1275"/>
        <pc:sldMkLst>
          <pc:docMk/>
          <pc:sldMk cId="1794135049" sldId="811"/>
        </pc:sldMkLst>
        <pc:spChg chg="mod">
          <ac:chgData name="Rian Pratama" userId="ba5a381f79e67128" providerId="LiveId" clId="{1B3D42E5-558C-46C9-A1CA-A9EF05FAD6B9}" dt="2025-11-06T02:22:55.788" v="1275"/>
          <ac:spMkLst>
            <pc:docMk/>
            <pc:sldMk cId="1794135049" sldId="811"/>
            <ac:spMk id="3" creationId="{29665E63-881B-79DF-0B23-28B63B47CF9C}"/>
          </ac:spMkLst>
        </pc:spChg>
      </pc:sldChg>
      <pc:sldChg chg="modSp mod">
        <pc:chgData name="Rian Pratama" userId="ba5a381f79e67128" providerId="LiveId" clId="{1B3D42E5-558C-46C9-A1CA-A9EF05FAD6B9}" dt="2025-11-07T05:14:16.112" v="1428" actId="20577"/>
        <pc:sldMkLst>
          <pc:docMk/>
          <pc:sldMk cId="3934176519" sldId="812"/>
        </pc:sldMkLst>
        <pc:spChg chg="mod">
          <ac:chgData name="Rian Pratama" userId="ba5a381f79e67128" providerId="LiveId" clId="{1B3D42E5-558C-46C9-A1CA-A9EF05FAD6B9}" dt="2025-11-07T05:14:16.112" v="1428" actId="20577"/>
          <ac:spMkLst>
            <pc:docMk/>
            <pc:sldMk cId="3934176519" sldId="812"/>
            <ac:spMk id="3" creationId="{35C7430A-59B5-DB32-7433-3BF080D7AC33}"/>
          </ac:spMkLst>
        </pc:spChg>
      </pc:sldChg>
      <pc:sldChg chg="modSp mod">
        <pc:chgData name="Rian Pratama" userId="ba5a381f79e67128" providerId="LiveId" clId="{1B3D42E5-558C-46C9-A1CA-A9EF05FAD6B9}" dt="2025-11-07T05:14:24.073" v="1429"/>
        <pc:sldMkLst>
          <pc:docMk/>
          <pc:sldMk cId="3949695271" sldId="813"/>
        </pc:sldMkLst>
        <pc:spChg chg="mod">
          <ac:chgData name="Rian Pratama" userId="ba5a381f79e67128" providerId="LiveId" clId="{1B3D42E5-558C-46C9-A1CA-A9EF05FAD6B9}" dt="2025-11-07T05:14:24.073" v="1429"/>
          <ac:spMkLst>
            <pc:docMk/>
            <pc:sldMk cId="3949695271" sldId="813"/>
            <ac:spMk id="3" creationId="{F8C35BE2-93F8-12B7-4839-E5A481E04E5E}"/>
          </ac:spMkLst>
        </pc:spChg>
      </pc:sldChg>
      <pc:sldChg chg="modSp mod">
        <pc:chgData name="Rian Pratama" userId="ba5a381f79e67128" providerId="LiveId" clId="{1B3D42E5-558C-46C9-A1CA-A9EF05FAD6B9}" dt="2025-11-07T05:14:25.193" v="1430"/>
        <pc:sldMkLst>
          <pc:docMk/>
          <pc:sldMk cId="3844479210" sldId="814"/>
        </pc:sldMkLst>
        <pc:spChg chg="mod">
          <ac:chgData name="Rian Pratama" userId="ba5a381f79e67128" providerId="LiveId" clId="{1B3D42E5-558C-46C9-A1CA-A9EF05FAD6B9}" dt="2025-11-07T05:14:25.193" v="1430"/>
          <ac:spMkLst>
            <pc:docMk/>
            <pc:sldMk cId="3844479210" sldId="814"/>
            <ac:spMk id="3" creationId="{3D576864-B3D7-73A9-54CE-7242AF234C2F}"/>
          </ac:spMkLst>
        </pc:spChg>
      </pc:sldChg>
      <pc:sldChg chg="modSp mod">
        <pc:chgData name="Rian Pratama" userId="ba5a381f79e67128" providerId="LiveId" clId="{1B3D42E5-558C-46C9-A1CA-A9EF05FAD6B9}" dt="2025-11-07T05:14:41.072" v="1432" actId="948"/>
        <pc:sldMkLst>
          <pc:docMk/>
          <pc:sldMk cId="4055727258" sldId="815"/>
        </pc:sldMkLst>
        <pc:spChg chg="mod">
          <ac:chgData name="Rian Pratama" userId="ba5a381f79e67128" providerId="LiveId" clId="{1B3D42E5-558C-46C9-A1CA-A9EF05FAD6B9}" dt="2025-11-07T05:14:41.072" v="1432" actId="948"/>
          <ac:spMkLst>
            <pc:docMk/>
            <pc:sldMk cId="4055727258" sldId="815"/>
            <ac:spMk id="29698" creationId="{5FDB2D9A-4606-9883-86BE-E689DBC27AF7}"/>
          </ac:spMkLst>
        </pc:spChg>
      </pc:sldChg>
      <pc:sldChg chg="addSp modSp mod">
        <pc:chgData name="Rian Pratama" userId="ba5a381f79e67128" providerId="LiveId" clId="{1B3D42E5-558C-46C9-A1CA-A9EF05FAD6B9}" dt="2025-11-07T05:56:45.591" v="1540" actId="2711"/>
        <pc:sldMkLst>
          <pc:docMk/>
          <pc:sldMk cId="3322768505" sldId="816"/>
        </pc:sldMkLst>
        <pc:spChg chg="mod">
          <ac:chgData name="Rian Pratama" userId="ba5a381f79e67128" providerId="LiveId" clId="{1B3D42E5-558C-46C9-A1CA-A9EF05FAD6B9}" dt="2025-11-07T05:56:45.591" v="1540" actId="2711"/>
          <ac:spMkLst>
            <pc:docMk/>
            <pc:sldMk cId="3322768505" sldId="816"/>
            <ac:spMk id="39938" creationId="{FBB34B8A-B178-4B03-C361-4ED1B4E082F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F9F43D1A-A397-7695-0FA9-0B49DC399D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301E2E0E-6BB3-FE39-07CC-985FB0026FA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9E38C70C-D4A6-9D3C-115A-95B740C925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C392BAC-CB95-1483-1994-78247821C22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B61E9345-C9AB-47B3-8926-3D9B45B0EE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84B33731-C506-C9A0-0651-CD2BC022C5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9C6C00F-E404-44BA-B472-B9FDDA03FCC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B3B195D-C702-8273-5686-FBB42E40C7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08A94BDC-8ADF-C530-4C68-E0F0D07F03C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61D0152E-1C3A-1A35-E5F1-E78BE9122B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5C7500E5-B66B-A2EB-91E6-D15EFD610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19DF7EE7-5366-4336-88F1-EC5D5C3CDA3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B6A04C44-2DC7-6DAA-FAEE-2197C765F2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04705296-D6A2-A9D1-BEEC-B6F96650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7C2E1997-7CEF-4E67-C383-0A68D4ECA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E51392-8F2F-4644-B33D-B909C687F76B}" type="slidenum">
              <a:rPr lang="ko-KR" altLang="en-US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6AB6E398-DC1C-1CD1-23BF-0A567860EF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1A287856-7A9F-3459-6EC8-07067F148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8EA6DFF6-7CBB-E3EF-C8B6-A255EE895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6DF2631-3B24-48A1-A715-92E8505B901D}" type="slidenum">
              <a:rPr lang="ko-KR" altLang="en-US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17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1A993F47-4330-4A49-A14F-2652629B1D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C8173592-7B50-366E-5CCC-ED5855D16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9BAAA51-3CB4-DF3C-FB4C-68BBF7528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773D6270-8D53-4D79-9BF1-36A1BD9F9C60}" type="slidenum">
              <a:rPr lang="ko-KR" altLang="en-US"/>
              <a:pPr/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6AB6E398-DC1C-1CD1-23BF-0A567860EF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1A287856-7A9F-3459-6EC8-07067F148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8EA6DFF6-7CBB-E3EF-C8B6-A255EE895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6DF2631-3B24-48A1-A715-92E8505B901D}" type="slidenum">
              <a:rPr lang="ko-KR" altLang="en-US"/>
              <a:pPr/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E75FE-2076-F52C-FE61-C748BEC3E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2ECEF4A3-1995-43EB-39EF-A0BC661BBD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8DA95AA6-91EE-4FDA-2E21-885F434CF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F9838D98-9A2D-2A65-2CC5-FC1489F2A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3DBC75A-9336-449E-9AA7-64153A7E9157}" type="slidenum">
              <a:rPr lang="ko-KR" altLang="en-US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9879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845F6E76-0E75-3E8C-1678-6CF4613D2F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B940FA48-D5D0-FE09-3B1A-D59704E03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C1673FB3-7FCE-3B6A-EA4F-ACF2F3519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3DBC75A-9336-449E-9AA7-64153A7E9157}" type="slidenum">
              <a:rPr lang="ko-KR" altLang="en-US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F2E22180-023A-CCA1-FCA2-9724D36DF6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4A8AC8A2-7936-7ED9-7E55-D9C117B95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946FEE70-AFCF-410B-4F09-0547C7D86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5D9D6926-85CB-427B-8B87-3817A141A267}" type="slidenum">
              <a:rPr lang="ko-KR" altLang="en-US"/>
              <a:pPr/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25908415-5888-6D33-E2D8-F513CA322E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B57AFDA1-D3A2-91E7-0C16-6FE525918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A920EB7F-9A5B-099D-82E9-87D5CE103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7775E910-724A-48F9-9AA3-B4E57E2DC00A}" type="slidenum">
              <a:rPr lang="ko-KR" altLang="en-US"/>
              <a:pPr/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A69A124F-3919-ADAF-EDB7-3498684658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2FDE71BB-3329-461B-3FD5-D6F9AE8FF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2C24F51C-D0E8-09C3-5A65-F2B2117AD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38988EBA-33BE-49C5-8F05-89B58B83094D}" type="slidenum">
              <a:rPr lang="ko-KR" altLang="en-US"/>
              <a:pPr/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3D3B-3EF5-F6C0-9BDE-0DBDDC8D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D2CA414B-059B-3354-538E-0F2C92A59B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6B3F6285-A426-62D2-CE4E-AF07AE027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4EDD19F8-4241-57B7-2F2F-DD1039456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38988EBA-33BE-49C5-8F05-89B58B83094D}" type="slidenum">
              <a:rPr lang="ko-KR" altLang="en-US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16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ED8A5-CB7B-79BA-63C5-AAF790A5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D0B42-604A-1C2C-726D-253BA93E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0304A-2CF2-3F38-46A5-F78EE7B1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D66F7-F2F4-4CE2-B208-720C9DBC1B1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828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0E561-E1FE-9437-5F24-6ADF666C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AF89C-6562-CFBC-4DA7-F6F931C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52D9-D818-3396-F3F1-B0DB7126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0AB662-87C6-4329-824B-0F7AA1F1663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204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E943C-6223-02F6-22EB-CEA19375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6FFE6-6CFF-D276-640E-9218B21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6CED3-0B82-570B-7D1D-EAC1D184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5FF391-1B16-4A77-99E5-FCE6932FCC7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13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noFill/>
          <a:ln cmpd="sng">
            <a:noFill/>
          </a:ln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256584"/>
          </a:xfrm>
        </p:spPr>
        <p:txBody>
          <a:bodyPr/>
          <a:lstStyle>
            <a:lvl1pPr marL="288000" indent="-288000">
              <a:lnSpc>
                <a:spcPct val="120000"/>
              </a:lnSpc>
              <a:defRPr sz="2000">
                <a:latin typeface="Arial" pitchFamily="34" charset="0"/>
                <a:cs typeface="Arial" pitchFamily="34" charset="0"/>
              </a:defRPr>
            </a:lvl1pPr>
            <a:lvl2pPr marL="612000">
              <a:lnSpc>
                <a:spcPct val="120000"/>
              </a:lnSpc>
              <a:defRPr sz="2000">
                <a:latin typeface="Arial" pitchFamily="34" charset="0"/>
                <a:cs typeface="Arial" pitchFamily="34" charset="0"/>
              </a:defRPr>
            </a:lvl2pPr>
            <a:lvl3pPr marL="900000" indent="-288000">
              <a:lnSpc>
                <a:spcPct val="120000"/>
              </a:lnSpc>
              <a:buFont typeface="Arial" pitchFamily="34" charset="0"/>
              <a:buChar char="○"/>
              <a:defRPr sz="2000">
                <a:latin typeface="Arial" pitchFamily="34" charset="0"/>
                <a:cs typeface="Arial" pitchFamily="34" charset="0"/>
              </a:defRPr>
            </a:lvl3pPr>
            <a:lvl4pPr marL="1080000">
              <a:lnSpc>
                <a:spcPct val="120000"/>
              </a:lnSpc>
              <a:buFont typeface="Wingdings" pitchFamily="2" charset="2"/>
              <a:buChar char="ü"/>
              <a:defRPr sz="1800">
                <a:latin typeface="Arial" pitchFamily="34" charset="0"/>
                <a:cs typeface="Arial" pitchFamily="34" charset="0"/>
              </a:defRPr>
            </a:lvl4pPr>
            <a:lvl5pPr marL="1332000">
              <a:lnSpc>
                <a:spcPct val="120000"/>
              </a:lnSpc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8B7407AB-734F-BAB2-D8ED-FD68738715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1050" y="6356350"/>
            <a:ext cx="5041900" cy="365125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C313B1E-B2F6-3127-89DF-5E91E8B91F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96188" y="6356350"/>
            <a:ext cx="1090612" cy="365125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4B0CF949-63A4-4048-8B4D-33AB452A22C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7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D4F1B-5F1F-0FD5-FAE2-E936C2CD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645B7-742F-0A65-8534-25A4323F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0FCEC-1EE6-8FE1-1F50-0009F91B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05A06-51A4-4D84-8B76-02E56EE694D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530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710EF27-7C4C-19D0-1426-B43D713E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EEA3272-CCB8-6DEA-2F2D-FF0F66A2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2647026-CD38-6900-6D86-BA3CF765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B9A9F-5A90-4019-9568-30550AF114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840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63F2DC39-4626-0A43-8494-EC64B765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B5799FC-FC75-6C36-9202-C05E2E5D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95DD5C3-ACE5-984D-A3C5-A1DB0C7D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598C3-75AD-4626-9D76-E61E6F8156C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979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D65EB868-7211-0097-F4D4-06224B1A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F4E599C-2D83-3D28-1B8A-5C9CD0E8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E2E5E34-80AB-A478-C5B2-D0361682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78579-3843-48DF-A1D8-B20DBCB1783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398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2688B0D3-E6CC-1D2B-FDAE-BA5845FE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E5BD2D52-31BD-AC75-E70D-B4AB3781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5955E34-A1C1-726D-3554-A3293187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D9FF1-81B4-46F3-86F2-E1CCA27F79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15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FE733AC-5F05-B229-41F2-968B7627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2E502C0-AB28-B8C0-CD98-0A4B0A96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7C08CDA-F825-C40E-25B9-E4B89E5D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F2397-7623-4B93-A6B2-D5F992233FF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27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A94A291-63BC-9733-AA01-3799C27B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3F8D8D5-9827-227B-CBC7-86FD3358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FEA80E9-E16B-D0CE-1A89-971AE96C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8407B-0713-4745-9EE8-532FBFE8576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54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D3877317-7F2E-CDCE-AA9E-4D05510C98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CEB886D8-BF81-4216-A3DE-9E95CF6358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70195-B83A-D577-8325-B3C7E071C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AD687-5D3F-38A2-ED3F-D1B61278E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D6BCC-0076-8B8C-D4EA-2AB7D6645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C43A1DD-82A3-4649-8108-AF717225071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4" r:id="rId1"/>
    <p:sldLayoutId id="2147485774" r:id="rId2"/>
    <p:sldLayoutId id="2147485765" r:id="rId3"/>
    <p:sldLayoutId id="2147485766" r:id="rId4"/>
    <p:sldLayoutId id="2147485767" r:id="rId5"/>
    <p:sldLayoutId id="2147485768" r:id="rId6"/>
    <p:sldLayoutId id="2147485769" r:id="rId7"/>
    <p:sldLayoutId id="2147485770" r:id="rId8"/>
    <p:sldLayoutId id="2147485771" r:id="rId9"/>
    <p:sldLayoutId id="2147485772" r:id="rId10"/>
    <p:sldLayoutId id="2147485773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Gradient_desc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30DEC2-EE43-15EE-BFFE-3DF2AD32DB0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1844675"/>
            <a:ext cx="8353425" cy="2016125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7882AA"/>
                </a:solidFill>
              </a:rPr>
              <a:t>Search Algorithms: Object-Oriented Implementation (Part C)</a:t>
            </a:r>
            <a:endParaRPr lang="ko-KR" altLang="en-US">
              <a:solidFill>
                <a:srgbClr val="7882AA"/>
              </a:solidFill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E85E57B-2482-7369-101A-F10C5406A5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1563" y="4149725"/>
            <a:ext cx="7143750" cy="136683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C50FF-43D7-953B-3979-0F7F4C962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FAD30-F17A-BDFF-E670-34317E9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6FED0-5C99-26E0-4839-99B2A397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  <a:r>
              <a:rPr lang="en-US" dirty="0"/>
              <a:t> is referred to as a </a:t>
            </a:r>
            <a:r>
              <a:rPr lang="en-US" b="1" dirty="0"/>
              <a:t>first-order iterative algorithm</a:t>
            </a:r>
            <a:r>
              <a:rPr lang="en-US" dirty="0"/>
              <a:t> and is a representative technique for finding a </a:t>
            </a:r>
            <a:r>
              <a:rPr lang="en-US" b="1" dirty="0"/>
              <a:t>local optimum</a:t>
            </a:r>
            <a:r>
              <a:rPr lang="en-US" dirty="0"/>
              <a:t>.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Note: in case of convex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optimization, local opt = global opt</a:t>
            </a:r>
          </a:p>
          <a:p>
            <a:pPr lvl="1"/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Note: </a:t>
            </a:r>
            <a:r>
              <a:rPr lang="en-US" sz="1800" dirty="0"/>
              <a:t>The search direction is determined using the </a:t>
            </a:r>
            <a:r>
              <a:rPr lang="en-US" sz="1800" b="1" dirty="0"/>
              <a:t>first derivative</a:t>
            </a:r>
            <a:r>
              <a:rPr lang="en-US" sz="1800" dirty="0"/>
              <a:t> (1</a:t>
            </a:r>
            <a:r>
              <a:rPr lang="ko-KR" altLang="en-US" sz="1800" dirty="0"/>
              <a:t>차 미분 </a:t>
            </a:r>
            <a:r>
              <a:rPr lang="en-US" altLang="ko-KR" sz="1800" dirty="0"/>
              <a:t>= </a:t>
            </a:r>
            <a:r>
              <a:rPr lang="en-US" sz="1800" b="1" dirty="0"/>
              <a:t>gradient</a:t>
            </a:r>
            <a:r>
              <a:rPr lang="en-US" sz="1800" dirty="0"/>
              <a:t>).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https://en.wikipedia.org/wiki/Gradient_descent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sz="1800" dirty="0"/>
              <a:t>This lecture assumes a </a:t>
            </a:r>
            <a:r>
              <a:rPr lang="en-US" sz="1800" b="1" dirty="0"/>
              <a:t>differentiable objective function</a:t>
            </a:r>
            <a:r>
              <a:rPr lang="en-US" sz="1800" dirty="0"/>
              <a:t>.</a:t>
            </a:r>
          </a:p>
          <a:p>
            <a:pPr lvl="1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E29A8B-3E03-5FA8-4A7C-8B4454AD0F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376A4B-E56E-4076-FA98-CDB4BD89B9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10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4C0A316B-B246-1E40-437D-5755B00B38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81896"/>
                  </p:ext>
                </p:extLst>
              </p:nvPr>
            </p:nvGraphicFramePr>
            <p:xfrm>
              <a:off x="1187624" y="3609020"/>
              <a:ext cx="6984776" cy="16105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84776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altLang="ko-KR" sz="1200" dirty="0">
                              <a:latin typeface="Consolas" panose="020B0609020204030204" pitchFamily="49" charset="0"/>
                            </a:rPr>
                            <a:t>x = random() 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# decision variable </a:t>
                          </a:r>
                          <a:r>
                            <a:rPr lang="en-US" altLang="ko-KR" sz="1200" baseline="0" dirty="0" err="1">
                              <a:latin typeface="Consolas" panose="020B0609020204030204" pitchFamily="49" charset="0"/>
                              <a:ea typeface="나눔스퀘어_ac" panose="020B0600000101010101" pitchFamily="50" charset="-127"/>
                            </a:rPr>
                            <a:t>init</a:t>
                          </a:r>
                          <a:endParaRPr lang="en-US" altLang="ko-KR" sz="1200" baseline="0" dirty="0">
                            <a:latin typeface="Consolas" panose="020B0609020204030204" pitchFamily="49" charset="0"/>
                            <a:ea typeface="나눔스퀘어_ac" panose="020B0600000101010101" pitchFamily="50" charset="-127"/>
                          </a:endParaRPr>
                        </a:p>
                        <a:p>
                          <a:pPr latinLnBrk="0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Repeat:</a:t>
                          </a:r>
                        </a:p>
                        <a:p>
                          <a:pPr latinLnBrk="0"/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l-GR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oMath>
                          </a14:m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ko-KR" altLang="en-US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oMath>
                          </a14:m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:step size</a:t>
                          </a:r>
                        </a:p>
                        <a:p>
                          <a:pPr latinLnBrk="0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Until (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  <a:ea typeface="나눔스퀘어_ac" panose="020B0600000101010101" pitchFamily="50" charset="-127"/>
                            </a:rPr>
                            <a:t>Stop condition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latinLnBrk="0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Return x</a:t>
                          </a:r>
                          <a:endParaRPr lang="en-US" altLang="ko-K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430357">
                    <a:tc>
                      <a:txBody>
                        <a:bodyPr/>
                        <a:lstStyle/>
                        <a:p>
                          <a:pPr marL="0" indent="0" latinLnBrk="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US" sz="1200" dirty="0"/>
                            <a:t>The Gradient Descent algorithm uses the </a:t>
                          </a:r>
                          <a:r>
                            <a:rPr lang="en-US" sz="1200" b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gradient</a:t>
                          </a:r>
                          <a:r>
                            <a:rPr lang="en-US" sz="1200" dirty="0"/>
                            <a:t> (derivative) to find the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US" sz="1200" dirty="0"/>
                            <a:t> that reduces the objective function.</a:t>
                          </a:r>
                          <a:endParaRPr lang="en-US" altLang="ko-KR" sz="12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814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4C0A316B-B246-1E40-437D-5755B00B38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81896"/>
                  </p:ext>
                </p:extLst>
              </p:nvPr>
            </p:nvGraphicFramePr>
            <p:xfrm>
              <a:off x="1187624" y="3609020"/>
              <a:ext cx="6984776" cy="16105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984776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" t="-1205" r="-174" b="-63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6047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7" t="-169697" r="-174" b="-7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8146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873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C8FB-76D4-213D-69B3-9EBE0A965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B0824-62A1-9CBE-58F0-3BC3077D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DBDB64-7F8F-0106-F7C2-59CDC3814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The Direction to Decrease the Objective Function</a:t>
                </a:r>
                <a: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?</a:t>
                </a:r>
              </a:p>
              <a:p>
                <a:pPr lvl="1"/>
                <a: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1st derivative = </a:t>
                </a:r>
                <a:r>
                  <a:rPr lang="en-US" altLang="ko-KR" sz="18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gradient</a:t>
                </a:r>
                <a: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: </a:t>
                </a:r>
                <a:b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1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altLang="ko-KR" sz="1800" b="0" i="0" smtClean="0"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</m:e>
                            </m:d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den>
                        </m:f>
                      </m:e>
                    </m:func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change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change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 latinLnBrk="0"/>
                <a:r>
                  <a:rPr lang="en-US" sz="1800" dirty="0"/>
                  <a:t>The </a:t>
                </a:r>
                <a:r>
                  <a:rPr lang="en-US" sz="1800" b="1" dirty="0"/>
                  <a:t>Gradient</a:t>
                </a:r>
                <a:r>
                  <a:rPr lang="en-US" sz="1800" dirty="0"/>
                  <a:t> indicates the direction in which the function's value </a:t>
                </a:r>
                <a:r>
                  <a:rPr lang="en-US" sz="1800" b="1" dirty="0"/>
                  <a:t>increases</a:t>
                </a:r>
                <a:r>
                  <a:rPr lang="en-US" sz="1800" dirty="0"/>
                  <a:t>. Therefore, the </a:t>
                </a:r>
                <a:r>
                  <a:rPr lang="en-US" sz="1800" b="1" dirty="0"/>
                  <a:t>opposite direction of the gradient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0" dirty="0" smtClean="0"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×−1</m:t>
                    </m:r>
                  </m:oMath>
                </a14:m>
                <a:r>
                  <a:rPr lang="en-US" sz="1800" dirty="0"/>
                  <a:t>) is the direction in which the </a:t>
                </a:r>
                <a:r>
                  <a:rPr lang="en-US" sz="1800" b="1" dirty="0"/>
                  <a:t>objective function decreases</a:t>
                </a:r>
                <a:r>
                  <a:rPr lang="en-US" sz="1800" dirty="0"/>
                  <a:t>!</a:t>
                </a:r>
                <a:endParaRPr lang="ko-KR" altLang="en-US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DBDB64-7F8F-0106-F7C2-59CDC3814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232" b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B9510C-7B3C-9A52-CB80-C26ADB2BA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Search Algorithms: Object-Oriented Implementation (Part C)</a:t>
            </a:r>
            <a:endParaRPr lang="ko-KR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A9BDC-7C71-6950-0359-9B12E3F572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11</a:t>
            </a:fld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A287B9-336A-7EB9-1C85-7605354988E1}"/>
              </a:ext>
            </a:extLst>
          </p:cNvPr>
          <p:cNvGrpSpPr/>
          <p:nvPr/>
        </p:nvGrpSpPr>
        <p:grpSpPr>
          <a:xfrm>
            <a:off x="1665579" y="1988840"/>
            <a:ext cx="3207567" cy="2941009"/>
            <a:chOff x="815723" y="1900976"/>
            <a:chExt cx="3207567" cy="2941009"/>
          </a:xfrm>
        </p:grpSpPr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9661D4D6-7D63-A314-C6A0-3B1D39B7EC03}"/>
                </a:ext>
              </a:extLst>
            </p:cNvPr>
            <p:cNvSpPr/>
            <p:nvPr/>
          </p:nvSpPr>
          <p:spPr>
            <a:xfrm rot="10800000">
              <a:off x="1200972" y="1900976"/>
              <a:ext cx="2045888" cy="2496326"/>
            </a:xfrm>
            <a:prstGeom prst="arc">
              <a:avLst>
                <a:gd name="adj1" fmla="val 10559100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B0569FF-A1C4-D2AA-E0AE-E7E260A289E8}"/>
                    </a:ext>
                  </a:extLst>
                </p:cNvPr>
                <p:cNvSpPr/>
                <p:nvPr/>
              </p:nvSpPr>
              <p:spPr>
                <a:xfrm>
                  <a:off x="858072" y="2766651"/>
                  <a:ext cx="11530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B0569FF-A1C4-D2AA-E0AE-E7E260A28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072" y="2766651"/>
                  <a:ext cx="115307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B74AF25-A374-EE54-A1F9-3E137FF13639}"/>
                </a:ext>
              </a:extLst>
            </p:cNvPr>
            <p:cNvCxnSpPr/>
            <p:nvPr/>
          </p:nvCxnSpPr>
          <p:spPr>
            <a:xfrm>
              <a:off x="815723" y="4400961"/>
              <a:ext cx="28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65A817E-C2B6-9CC6-0B7A-653E744B1308}"/>
                    </a:ext>
                  </a:extLst>
                </p:cNvPr>
                <p:cNvSpPr/>
                <p:nvPr/>
              </p:nvSpPr>
              <p:spPr>
                <a:xfrm>
                  <a:off x="3662294" y="4212636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65A817E-C2B6-9CC6-0B7A-653E744B1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294" y="4212636"/>
                  <a:ext cx="36099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218A332F-0C38-55FA-DBE4-489EBFAA61D1}"/>
                    </a:ext>
                  </a:extLst>
                </p:cNvPr>
                <p:cNvSpPr/>
                <p:nvPr/>
              </p:nvSpPr>
              <p:spPr>
                <a:xfrm>
                  <a:off x="1852745" y="4472653"/>
                  <a:ext cx="808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218A332F-0C38-55FA-DBE4-489EBFAA61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745" y="4472653"/>
                  <a:ext cx="8088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2034D9C-6697-4CA1-3723-665CE967F402}"/>
                </a:ext>
              </a:extLst>
            </p:cNvPr>
            <p:cNvCxnSpPr/>
            <p:nvPr/>
          </p:nvCxnSpPr>
          <p:spPr>
            <a:xfrm>
              <a:off x="2224886" y="4298625"/>
              <a:ext cx="0" cy="197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4F632D-19AB-7D56-5CFA-066C533760A6}"/>
              </a:ext>
            </a:extLst>
          </p:cNvPr>
          <p:cNvCxnSpPr/>
          <p:nvPr/>
        </p:nvCxnSpPr>
        <p:spPr>
          <a:xfrm flipV="1">
            <a:off x="3715716" y="3983183"/>
            <a:ext cx="240030" cy="2743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B69952-461B-441D-4488-6F335F7E4BA6}"/>
              </a:ext>
            </a:extLst>
          </p:cNvPr>
          <p:cNvCxnSpPr>
            <a:cxnSpLocks/>
          </p:cNvCxnSpPr>
          <p:nvPr/>
        </p:nvCxnSpPr>
        <p:spPr>
          <a:xfrm flipV="1">
            <a:off x="5171136" y="3367111"/>
            <a:ext cx="717333" cy="611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A4E72C-9465-97C0-6AF0-95243EE6291E}"/>
              </a:ext>
            </a:extLst>
          </p:cNvPr>
          <p:cNvCxnSpPr/>
          <p:nvPr/>
        </p:nvCxnSpPr>
        <p:spPr>
          <a:xfrm>
            <a:off x="5294109" y="4044143"/>
            <a:ext cx="5943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4F9D41-FD08-253C-F9F2-909E0A40A551}"/>
              </a:ext>
            </a:extLst>
          </p:cNvPr>
          <p:cNvCxnSpPr>
            <a:cxnSpLocks/>
          </p:cNvCxnSpPr>
          <p:nvPr/>
        </p:nvCxnSpPr>
        <p:spPr>
          <a:xfrm>
            <a:off x="5888469" y="3459345"/>
            <a:ext cx="0" cy="523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E33F20-DF43-B54E-995F-8D2482798E35}"/>
                  </a:ext>
                </a:extLst>
              </p:cNvPr>
              <p:cNvSpPr/>
              <p:nvPr/>
            </p:nvSpPr>
            <p:spPr>
              <a:xfrm>
                <a:off x="5039922" y="4069071"/>
                <a:ext cx="10405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Change in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𝑥</m:t>
                    </m:r>
                  </m:oMath>
                </a14:m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E33F20-DF43-B54E-995F-8D2482798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22" y="4069071"/>
                <a:ext cx="1040541" cy="276999"/>
              </a:xfrm>
              <a:prstGeom prst="rect">
                <a:avLst/>
              </a:prstGeom>
              <a:blipFill>
                <a:blip r:embed="rId6"/>
                <a:stretch>
                  <a:fillRect l="-588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E66F26-A6B6-C933-C352-519391520044}"/>
                  </a:ext>
                </a:extLst>
              </p:cNvPr>
              <p:cNvSpPr/>
              <p:nvPr/>
            </p:nvSpPr>
            <p:spPr>
              <a:xfrm>
                <a:off x="5833771" y="3568948"/>
                <a:ext cx="195380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𝑓</m:t>
                    </m:r>
                  </m:oMath>
                </a14:m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change according to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𝑥</m:t>
                    </m:r>
                  </m:oMath>
                </a14:m>
                <a:endPara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E66F26-A6B6-C933-C352-51939152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771" y="3568948"/>
                <a:ext cx="1953805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ABDD92-0A11-D874-A0B4-88E6BF6B7FF0}"/>
              </a:ext>
            </a:extLst>
          </p:cNvPr>
          <p:cNvCxnSpPr/>
          <p:nvPr/>
        </p:nvCxnSpPr>
        <p:spPr>
          <a:xfrm flipV="1">
            <a:off x="3911079" y="3672680"/>
            <a:ext cx="1543050" cy="48495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BFEDD2-9BC0-7A20-2174-A7D0E2A12F8F}"/>
              </a:ext>
            </a:extLst>
          </p:cNvPr>
          <p:cNvSpPr/>
          <p:nvPr/>
        </p:nvSpPr>
        <p:spPr>
          <a:xfrm>
            <a:off x="4545579" y="3239942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 </a:t>
            </a:r>
            <a:r>
              <a:rPr lang="en-US" altLang="ko-KR" sz="12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95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33131-6D3D-74FC-E39A-D9CE7A6F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EEE6B-21C6-0539-F023-0A2C2DB9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F2BCE-69D5-402E-CE41-3897E253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 general algorithm for finding solutions to optimization problems: Descent Algorithm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sz="1800" dirty="0"/>
              <a:t>Searches for the solution by moving a certain </a:t>
            </a:r>
            <a:r>
              <a:rPr lang="en-US" sz="1800" b="1" dirty="0">
                <a:solidFill>
                  <a:srgbClr val="0033CC"/>
                </a:solidFill>
              </a:rPr>
              <a:t>step size</a:t>
            </a:r>
            <a:r>
              <a:rPr lang="en-US" sz="1800" dirty="0"/>
              <a:t> in the </a:t>
            </a:r>
            <a:r>
              <a:rPr lang="en-US" sz="1800" b="1" dirty="0">
                <a:solidFill>
                  <a:srgbClr val="FF0000"/>
                </a:solidFill>
              </a:rPr>
              <a:t>opposite direction of the Gradient</a:t>
            </a:r>
            <a:r>
              <a:rPr lang="en-US" sz="1800" dirty="0"/>
              <a:t>.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sz="1800" dirty="0"/>
              <a:t>The </a:t>
            </a:r>
            <a:r>
              <a:rPr lang="en-US" sz="1800" b="1" dirty="0">
                <a:solidFill>
                  <a:srgbClr val="0033CC"/>
                </a:solidFill>
              </a:rPr>
              <a:t>step size</a:t>
            </a:r>
            <a:r>
              <a:rPr lang="en-US" sz="1800" dirty="0"/>
              <a:t> determines how much the decision variable will move in each iteration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800" dirty="0"/>
              <a:t>In Machine and Deep Learning, this is called the </a:t>
            </a:r>
            <a:r>
              <a:rPr lang="en-US" sz="1800" b="1" dirty="0">
                <a:solidFill>
                  <a:srgbClr val="0033CC"/>
                </a:solidFill>
              </a:rPr>
              <a:t>learning rate (</a:t>
            </a:r>
            <a:r>
              <a:rPr lang="en-US" sz="1800" b="1" dirty="0" err="1">
                <a:solidFill>
                  <a:srgbClr val="0033CC"/>
                </a:solidFill>
              </a:rPr>
              <a:t>lr</a:t>
            </a:r>
            <a:r>
              <a:rPr lang="en-US" sz="1800" b="1" dirty="0">
                <a:solidFill>
                  <a:srgbClr val="0033CC"/>
                </a:solidFill>
              </a:rPr>
              <a:t>)</a:t>
            </a:r>
            <a:r>
              <a:rPr lang="en-US" altLang="ko-KR" sz="1800" dirty="0">
                <a:solidFill>
                  <a:srgbClr val="0033C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solidFill>
                <a:srgbClr val="0033C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09DBB-2A55-9E9A-7C9F-712C75F51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83298F-E751-FE83-E5BA-4F74181B8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12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0BF713F-9BFC-BED6-4AC6-F923C97B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823188"/>
                  </p:ext>
                </p:extLst>
              </p:nvPr>
            </p:nvGraphicFramePr>
            <p:xfrm>
              <a:off x="628649" y="2196088"/>
              <a:ext cx="7886700" cy="188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886700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latin typeface="Consolas" panose="020B0609020204030204" pitchFamily="49" charset="0"/>
                            </a:rPr>
                            <a:t>x = random() </a:t>
                          </a:r>
                          <a:r>
                            <a:rPr lang="en-US" altLang="ko-KR" sz="1400" baseline="0" dirty="0">
                              <a:latin typeface="Consolas" panose="020B0609020204030204" pitchFamily="49" charset="0"/>
                            </a:rPr>
                            <a:t># decision variable </a:t>
                          </a:r>
                          <a:r>
                            <a:rPr lang="en-US" altLang="ko-KR" sz="1400" baseline="0" dirty="0" err="1">
                              <a:latin typeface="Consolas" panose="020B0609020204030204" pitchFamily="49" charset="0"/>
                            </a:rPr>
                            <a:t>init</a:t>
                          </a:r>
                          <a:endParaRPr lang="en-US" altLang="ko-KR" sz="1400" baseline="0" dirty="0">
                            <a:latin typeface="Consolas" panose="020B0609020204030204" pitchFamily="49" charset="0"/>
                          </a:endParaRPr>
                        </a:p>
                        <a:p>
                          <a:pPr latinLnBrk="1"/>
                          <a:r>
                            <a:rPr lang="en-US" altLang="ko-KR" sz="1400" baseline="0" dirty="0">
                              <a:latin typeface="Consolas" panose="020B0609020204030204" pitchFamily="49" charset="0"/>
                            </a:rPr>
                            <a:t>Repeat:</a:t>
                          </a:r>
                        </a:p>
                        <a:p>
                          <a:pPr latinLnBrk="1"/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4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  <m: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×(</m:t>
                                  </m:r>
                                  <m:r>
                                    <a:rPr lang="en-US" altLang="ko-KR" sz="1400" b="0" i="0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40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400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ko-KR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ko-KR" altLang="en-US" sz="14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oMath>
                          </a14:m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:step size,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oMath>
                          </a14:m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:1</a:t>
                          </a:r>
                          <a:r>
                            <a:rPr lang="en-US" altLang="ko-KR" sz="1400" i="0" baseline="30000" dirty="0">
                              <a:latin typeface="Consolas" panose="020B0609020204030204" pitchFamily="49" charset="0"/>
                            </a:rPr>
                            <a:t>st</a:t>
                          </a:r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 derivative</a:t>
                          </a:r>
                        </a:p>
                        <a:p>
                          <a:pPr latinLnBrk="1"/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Until (</a:t>
                          </a:r>
                          <a:r>
                            <a:rPr lang="en-US" altLang="ko-KR" sz="1400" baseline="0" dirty="0">
                              <a:latin typeface="Consolas" panose="020B0609020204030204" pitchFamily="49" charset="0"/>
                              <a:ea typeface="나눔스퀘어_ac" panose="020B0600000101010101" pitchFamily="50" charset="-127"/>
                            </a:rPr>
                            <a:t>Stop condition</a:t>
                          </a:r>
                          <a:r>
                            <a:rPr lang="en-US" altLang="ko-KR" sz="1400" i="0" baseline="0" dirty="0"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latinLnBrk="1"/>
                          <a:r>
                            <a:rPr lang="en-US" altLang="ko-KR" sz="1400" baseline="0" dirty="0">
                              <a:latin typeface="Consolas" panose="020B0609020204030204" pitchFamily="49" charset="0"/>
                            </a:rPr>
                            <a:t>Return x</a:t>
                          </a:r>
                          <a:endParaRPr lang="en-US" altLang="ko-K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400" dirty="0">
                              <a:latin typeface="Arial" panose="020B0604020202020204" pitchFamily="34" charset="0"/>
                              <a:ea typeface="나눔스퀘어_ac" panose="020B0600000101010101" pitchFamily="50" charset="-127"/>
                              <a:cs typeface="Arial" panose="020B0604020202020204" pitchFamily="34" charset="0"/>
                            </a:rPr>
                            <a:t>The "Stopping condition" can be set in various ways. It can be implemented to terminate the process if the result of plugging the newly calculated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ko-KR" sz="1400" dirty="0">
                              <a:latin typeface="Arial" panose="020B0604020202020204" pitchFamily="34" charset="0"/>
                              <a:ea typeface="나눔스퀘어_ac" panose="020B0600000101010101" pitchFamily="50" charset="-127"/>
                              <a:cs typeface="Arial" panose="020B0604020202020204" pitchFamily="34" charset="0"/>
                            </a:rPr>
                            <a:t> into the objective function is not better than the previous result.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646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0BF713F-9BFC-BED6-4AC6-F923C97B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823188"/>
                  </p:ext>
                </p:extLst>
              </p:nvPr>
            </p:nvGraphicFramePr>
            <p:xfrm>
              <a:off x="628649" y="2196088"/>
              <a:ext cx="7886700" cy="188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886700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" t="-524" r="-155" b="-68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" t="-160000" r="-155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6469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36B9EB06-9271-26EB-DC6A-86588714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50" y="5589240"/>
            <a:ext cx="267629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A4A7-4F60-8B79-8FE5-A8D732C8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03729-91B1-2FCA-3A44-0920CF97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95780-A384-2801-CFA2-CC04E177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the step size(learning rate) is too small, it takes a long time to find the  optimal solution</a:t>
            </a: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 the step size(learning rate)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 too large? </a:t>
            </a:r>
            <a:r>
              <a:rPr lang="en-US" altLang="ko-KR" sz="1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over-shooting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may occurs: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So… how should the step size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be?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B818EB-F02D-FACB-3AD7-D80CFC158C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7D3814-CBC7-6604-D219-0EE36DB15A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13</a:t>
            </a:fld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DA2FEE-FB11-1293-94C7-3722BF3F190E}"/>
              </a:ext>
            </a:extLst>
          </p:cNvPr>
          <p:cNvGrpSpPr/>
          <p:nvPr/>
        </p:nvGrpSpPr>
        <p:grpSpPr>
          <a:xfrm>
            <a:off x="5079784" y="1280079"/>
            <a:ext cx="3207567" cy="2941009"/>
            <a:chOff x="1665579" y="2530789"/>
            <a:chExt cx="3207567" cy="2941009"/>
          </a:xfrm>
        </p:grpSpPr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2F3B203F-E455-9986-61A0-ED68D7A61F27}"/>
                </a:ext>
              </a:extLst>
            </p:cNvPr>
            <p:cNvSpPr/>
            <p:nvPr/>
          </p:nvSpPr>
          <p:spPr>
            <a:xfrm rot="10800000">
              <a:off x="2050828" y="2530789"/>
              <a:ext cx="2045888" cy="2496326"/>
            </a:xfrm>
            <a:prstGeom prst="arc">
              <a:avLst>
                <a:gd name="adj1" fmla="val 10559100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D705FEF-A321-5C00-E0E7-B1DB812F1E62}"/>
                    </a:ext>
                  </a:extLst>
                </p:cNvPr>
                <p:cNvSpPr/>
                <p:nvPr/>
              </p:nvSpPr>
              <p:spPr>
                <a:xfrm>
                  <a:off x="1707928" y="3396464"/>
                  <a:ext cx="11530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D705FEF-A321-5C00-E0E7-B1DB812F1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928" y="3396464"/>
                  <a:ext cx="115307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66BEE2D-28A0-841C-96C6-DF04324892EC}"/>
                </a:ext>
              </a:extLst>
            </p:cNvPr>
            <p:cNvCxnSpPr/>
            <p:nvPr/>
          </p:nvCxnSpPr>
          <p:spPr>
            <a:xfrm>
              <a:off x="1665579" y="5030774"/>
              <a:ext cx="28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6EC3040-7191-A8B7-829C-8F15CE211E7C}"/>
                    </a:ext>
                  </a:extLst>
                </p:cNvPr>
                <p:cNvSpPr/>
                <p:nvPr/>
              </p:nvSpPr>
              <p:spPr>
                <a:xfrm>
                  <a:off x="4512150" y="4842449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6EC3040-7191-A8B7-829C-8F15CE211E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150" y="4842449"/>
                  <a:ext cx="36099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246FBE9-0505-4CAB-39D7-AC3F8018AF97}"/>
                    </a:ext>
                  </a:extLst>
                </p:cNvPr>
                <p:cNvSpPr/>
                <p:nvPr/>
              </p:nvSpPr>
              <p:spPr>
                <a:xfrm>
                  <a:off x="2702601" y="5102466"/>
                  <a:ext cx="8088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246FBE9-0505-4CAB-39D7-AC3F8018A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601" y="5102466"/>
                  <a:ext cx="80881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31F116-F4DB-9C10-A7EB-86AC81A365C7}"/>
                </a:ext>
              </a:extLst>
            </p:cNvPr>
            <p:cNvCxnSpPr/>
            <p:nvPr/>
          </p:nvCxnSpPr>
          <p:spPr>
            <a:xfrm>
              <a:off x="3074742" y="4928438"/>
              <a:ext cx="0" cy="197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0BF0710-A6BA-333B-B2C1-AAD58FAF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551" y="3982620"/>
              <a:ext cx="1394116" cy="9132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81AA312-59B3-F5B8-2FC0-0E94A2740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150" y="4267201"/>
              <a:ext cx="1282700" cy="60007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B7D3E5B-B325-EABF-E1FA-886B22C33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714" y="4293394"/>
              <a:ext cx="1527399" cy="4501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9EDD43-208D-7FF6-57AE-120A72FEB1C1}"/>
                </a:ext>
              </a:extLst>
            </p:cNvPr>
            <p:cNvSpPr/>
            <p:nvPr/>
          </p:nvSpPr>
          <p:spPr>
            <a:xfrm>
              <a:off x="3687817" y="3823621"/>
              <a:ext cx="3738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(1)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42B5799-72BD-1AAD-6AE3-59C46AD80109}"/>
                </a:ext>
              </a:extLst>
            </p:cNvPr>
            <p:cNvSpPr/>
            <p:nvPr/>
          </p:nvSpPr>
          <p:spPr>
            <a:xfrm>
              <a:off x="3185684" y="4546017"/>
              <a:ext cx="3738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(2)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77ADD9-4F15-B4F1-9528-02B18A854A86}"/>
                </a:ext>
              </a:extLst>
            </p:cNvPr>
            <p:cNvSpPr/>
            <p:nvPr/>
          </p:nvSpPr>
          <p:spPr>
            <a:xfrm>
              <a:off x="2423255" y="4413818"/>
              <a:ext cx="3738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(3)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D700553-F325-98AA-535F-478266DC79EB}"/>
              </a:ext>
            </a:extLst>
          </p:cNvPr>
          <p:cNvSpPr/>
          <p:nvPr/>
        </p:nvSpPr>
        <p:spPr>
          <a:xfrm>
            <a:off x="2555776" y="2785509"/>
            <a:ext cx="2678489" cy="633953"/>
          </a:xfrm>
          <a:prstGeom prst="wedgeRoundRectCallout">
            <a:avLst>
              <a:gd name="adj1" fmla="val -15812"/>
              <a:gd name="adj2" fmla="val 340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Algorithm keep </a:t>
            </a:r>
            <a:r>
              <a:rPr 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overshooting</a:t>
            </a:r>
            <a:r>
              <a:rPr 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Optimal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solution and cannot reach it.</a:t>
            </a:r>
            <a:endParaRPr 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1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35FD-887D-4E43-1BB2-C4C518DB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66FC3-4E15-0C33-4C86-22464D9F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1942CF-B820-A238-5CDE-F5D696EB6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How should the </a:t>
                </a:r>
                <a:r>
                  <a:rPr lang="en-US" altLang="ko-KR" sz="1800" dirty="0">
                    <a:solidFill>
                      <a:srgbClr val="0033CC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step size</a:t>
                </a:r>
                <a:r>
                  <a:rPr lang="en-US" altLang="ko-KR" sz="1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be set? (here are the options…)</a:t>
                </a:r>
              </a:p>
              <a:p>
                <a:pPr lvl="1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Select small value “appropriately” between (0,1): fixed value of around 0.01~0.001 are commonly used</a:t>
                </a:r>
              </a:p>
              <a:p>
                <a:pPr lvl="1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Starting with a large value and gradually decreasing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(ex: 1/</a:t>
                </a:r>
                <a:r>
                  <a:rPr lang="en-US" altLang="ko-KR" sz="16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iter_count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  <a:p>
                <a:pPr lvl="1"/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 general, stochastic gradient converges to a stationary point if</a:t>
                </a:r>
              </a:p>
              <a:p>
                <a:pPr lvl="2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Ratio of sum of squared step-sizes over sum of step-sizes converges to 0 (*1)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vl="1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Note: The method primarily used in </a:t>
                </a:r>
                <a:r>
                  <a:rPr lang="en-US" altLang="ko-KR" sz="16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Deep Learning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is to dynamically update the step size (learning rate) using optimizers such as </a:t>
                </a:r>
                <a:r>
                  <a:rPr lang="en-US" altLang="ko-KR" sz="1600" i="1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AdaGrad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600" i="1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RMSProp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and </a:t>
                </a:r>
                <a:r>
                  <a:rPr lang="en-US" altLang="ko-KR" sz="16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Adam</a:t>
                </a:r>
                <a:endParaRPr lang="ko-KR" altLang="en-US" sz="16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1942CF-B820-A238-5CDE-F5D696EB6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8AE74B-17A5-929F-DEB1-1C83B7B34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FA49B4-C07E-3396-DAC9-51F09214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14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9B026-9A2C-90C9-B184-0E3716750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0"/>
          <a:stretch/>
        </p:blipFill>
        <p:spPr>
          <a:xfrm>
            <a:off x="1187624" y="2492896"/>
            <a:ext cx="2566953" cy="3738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9D135F-7CEC-3D12-E209-B69CC0D3DCE7}"/>
              </a:ext>
            </a:extLst>
          </p:cNvPr>
          <p:cNvSpPr txBox="1"/>
          <p:nvPr/>
        </p:nvSpPr>
        <p:spPr>
          <a:xfrm>
            <a:off x="26004" y="609329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(*1)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https://www.cs.ubc.ca/~fwood/CS340/lectures/L24.pdf</a:t>
            </a:r>
          </a:p>
        </p:txBody>
      </p:sp>
    </p:spTree>
    <p:extLst>
      <p:ext uri="{BB962C8B-B14F-4D97-AF65-F5344CB8AC3E}">
        <p14:creationId xmlns:p14="http://schemas.microsoft.com/office/powerpoint/2010/main" val="77782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B2B1-97DB-117B-C784-501F7280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AD39-C9F3-1ED9-45CA-695E1E02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31C6D5-2FEF-1196-5D12-D5C7FD72E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atinLnBrk="0"/>
                <a:r>
                  <a:rPr lang="en-US" dirty="0"/>
                  <a:t>The Algorithm for Iteratively Updating the Variable's Value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</a:t>
                </a:r>
              </a:p>
              <a:p>
                <a:pPr latinLnBrk="0"/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/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/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latinLnBrk="0"/>
                <a:r>
                  <a:rPr lang="en-US" dirty="0"/>
                  <a:t>While you can directly derive the </a:t>
                </a:r>
                <a:r>
                  <a:rPr lang="en-US" b="1" dirty="0"/>
                  <a:t>derivative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 of the objective function, you can also calculate an </a:t>
                </a:r>
                <a:r>
                  <a:rPr lang="en-US" b="1" dirty="0"/>
                  <a:t>approximation</a:t>
                </a:r>
                <a:r>
                  <a:rPr lang="en-US" dirty="0"/>
                  <a:t> of the derivative value using a simple operation.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31C6D5-2FEF-1196-5D12-D5C7FD72E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243106-1914-DBE8-55B9-D899AD961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8CEBB4-8DC9-587F-327A-29198173A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15</a:t>
            </a:fld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D830B-05E8-4D4D-767F-A88087EE77AC}"/>
              </a:ext>
            </a:extLst>
          </p:cNvPr>
          <p:cNvSpPr txBox="1"/>
          <p:nvPr/>
        </p:nvSpPr>
        <p:spPr>
          <a:xfrm>
            <a:off x="2249742" y="1700808"/>
            <a:ext cx="464451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atin typeface="Consolas" panose="020B0609020204030204" pitchFamily="49" charset="0"/>
                <a:cs typeface="Times New Roman" pitchFamily="18" charset="0"/>
              </a:rPr>
              <a:t>x</a:t>
            </a:r>
            <a:r>
              <a:rPr lang="en-US" altLang="ko-KR" sz="2000" baseline="-25000" dirty="0" err="1">
                <a:latin typeface="Consolas" panose="020B0609020204030204" pitchFamily="49" charset="0"/>
                <a:cs typeface="Times New Roman" pitchFamily="18" charset="0"/>
              </a:rPr>
              <a:t>new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ko-KR" altLang="ko-KR" sz="2000" dirty="0">
                <a:latin typeface="Consolas" panose="020B0609020204030204" pitchFamily="49" charset="0"/>
                <a:sym typeface="Symbol" pitchFamily="18" charset="2"/>
              </a:rPr>
              <a:t></a:t>
            </a:r>
            <a:r>
              <a:rPr lang="ko-KR" altLang="ko-KR" sz="2000" dirty="0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b="1" dirty="0" err="1">
                <a:latin typeface="Consolas" panose="020B0609020204030204" pitchFamily="49" charset="0"/>
                <a:cs typeface="Times New Roman" pitchFamily="18" charset="0"/>
              </a:rPr>
              <a:t>x</a:t>
            </a:r>
            <a:r>
              <a:rPr lang="en-US" altLang="ko-KR" sz="2000" baseline="-25000" dirty="0" err="1">
                <a:latin typeface="Consolas" panose="020B0609020204030204" pitchFamily="49" charset="0"/>
                <a:cs typeface="Times New Roman" pitchFamily="18" charset="0"/>
              </a:rPr>
              <a:t>current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altLang="ko-KR" sz="2000" b="1" dirty="0">
                <a:latin typeface="Consolas" panose="020B0609020204030204" pitchFamily="49" charset="0"/>
                <a:cs typeface="Times New Roman" pitchFamily="18" charset="0"/>
              </a:rPr>
              <a:t>–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ko-KR" altLang="ko-KR" sz="2000" dirty="0">
                <a:solidFill>
                  <a:srgbClr val="0033CC"/>
                </a:solidFill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ko-KR" altLang="en-US" sz="2000" dirty="0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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</a:rPr>
              <a:t>f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b="1" dirty="0" err="1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ko-KR" sz="2000" baseline="-25000" dirty="0" err="1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current</a:t>
            </a:r>
            <a:r>
              <a:rPr lang="en-US" altLang="ko-KR" sz="2000" dirty="0">
                <a:latin typeface="Consolas" panose="020B0609020204030204" pitchFamily="49" charset="0"/>
                <a:cs typeface="Times New Roman" pitchFamily="18" charset="0"/>
                <a:sym typeface="Symbol" pitchFamily="18" charset="2"/>
              </a:rPr>
              <a:t>)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B1C60BA-7548-10C3-34AA-62DA4311B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240583"/>
              </p:ext>
            </p:extLst>
          </p:nvPr>
        </p:nvGraphicFramePr>
        <p:xfrm>
          <a:off x="3050381" y="4149080"/>
          <a:ext cx="30432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41500" imgH="393700" progId="Equation.DSMT4">
                  <p:embed/>
                </p:oleObj>
              </mc:Choice>
              <mc:Fallback>
                <p:oleObj name="Equation" r:id="rId3" imgW="1841500" imgH="3937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B1C60BA-7548-10C3-34AA-62DA4311B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381" y="4149080"/>
                        <a:ext cx="3043238" cy="647700"/>
                      </a:xfrm>
                      <a:prstGeom prst="rect">
                        <a:avLst/>
                      </a:prstGeom>
                      <a:solidFill>
                        <a:srgbClr val="DCE6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8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0AD5-1393-4BBF-AAA4-E269CC5B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EC1D6-0FCE-0F7B-5553-72465B9F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AC7DB-EB0F-6169-5424-C506B71D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Define the Objective Function and its Derivative Function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2AB6C4-6A09-4260-95DD-E3494544D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CF16DF-E21F-B411-3979-A5C181A6C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16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CC57B9-64E1-7AB8-C409-3A1604B4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443162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AF717-841F-5B66-1B43-4F69AD0D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3C8CC-A398-3328-638C-DD1F3C1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324FB-8432-6EBA-C1C3-7D46DE39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Implementing GD algorithm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66005-B9C5-C0FE-5F47-9E31A48D1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E522C8-9FD2-D1A4-84F6-D88A1CA7C8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17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F7905B-FE35-B5B5-516E-85D4BFFD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16" y="2348880"/>
            <a:ext cx="6084168" cy="36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EB68A-5EED-0B91-819A-C861A838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7EB75-8B7F-F4F5-4EF9-550E410A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4B359-470A-F555-1228-4D5A8F6B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0.01)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233CE3-687F-0044-4251-4B0E56A88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97060-01B9-8386-90DC-747B00595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18</a:t>
            </a:fld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EBB11-4721-0A19-18D3-5832C839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6" y="2562661"/>
            <a:ext cx="3769237" cy="2846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0524F3-A2CD-91B5-C16F-22D3E8D8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82292"/>
            <a:ext cx="3625273" cy="28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1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F6DC-0FA3-CB6D-7B45-872B46CCB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93342-F15B-D4BD-458D-B478576D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3539A-41F5-3F80-ED2E-1E7193BA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0.1)</a:t>
            </a:r>
          </a:p>
          <a:p>
            <a:pPr lvl="3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 increased, converging quicker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C6A488-F1FC-1EFE-3654-D7EE554DC8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AC7A4-2ADB-1C3F-A46C-72EF37F6F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19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BDE0BC-430D-EF5F-076D-AC4329AA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96952"/>
            <a:ext cx="3676633" cy="2801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A20BDF-6C9A-550E-17D1-71723545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994707"/>
            <a:ext cx="3676633" cy="28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5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A389ED65-1A97-5264-FA4A-43114F4FDBB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Conventional vs. AI Algorithms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Local Search Algorithms</a:t>
            </a:r>
          </a:p>
          <a:p>
            <a:pPr marL="287338" indent="-287338"/>
            <a:r>
              <a:rPr lang="en-US" altLang="ko-KR" sz="2400" strike="sngStrike" dirty="0">
                <a:solidFill>
                  <a:srgbClr val="99CCFF"/>
                </a:solidFill>
              </a:rPr>
              <a:t>Genetic Algorithm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Implementing Hill-Climbing Algorithms</a:t>
            </a:r>
          </a:p>
          <a:p>
            <a:pPr marL="287338" indent="-287338"/>
            <a:r>
              <a:rPr lang="en-US" altLang="ko-KR" sz="2400" dirty="0">
                <a:solidFill>
                  <a:srgbClr val="0033CC"/>
                </a:solidFill>
              </a:rPr>
              <a:t>Defining ‘Problem’ Class 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강의 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(Part C-1)</a:t>
            </a:r>
            <a:endParaRPr lang="en-US" altLang="ko-KR" sz="24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338" indent="-287338"/>
            <a:r>
              <a:rPr lang="en-US" altLang="ko-KR" sz="2400" dirty="0">
                <a:solidFill>
                  <a:srgbClr val="0033CC"/>
                </a:solidFill>
              </a:rPr>
              <a:t>Adding Gradient Descent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// </a:t>
            </a:r>
            <a:r>
              <a:rPr lang="ko-KR" altLang="en-US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 강의 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(Part C-2)</a:t>
            </a:r>
            <a:endParaRPr lang="en-US" altLang="ko-KR" sz="24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Defining ‘</a:t>
            </a:r>
            <a:r>
              <a:rPr lang="en-US" altLang="ko-KR" sz="2400" dirty="0" err="1">
                <a:solidFill>
                  <a:srgbClr val="99CCFF"/>
                </a:solidFill>
              </a:rPr>
              <a:t>HillClimbing</a:t>
            </a:r>
            <a:r>
              <a:rPr lang="en-US" altLang="ko-KR" sz="2400" dirty="0">
                <a:solidFill>
                  <a:srgbClr val="99CCFF"/>
                </a:solidFill>
              </a:rPr>
              <a:t>’ Class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Adding More Algorithms and Classes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Adding Genetic Algorithm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Experiments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036C455-13F3-BE0C-EE47-BF7E2E06F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>
                <a:solidFill>
                  <a:srgbClr val="7882AA"/>
                </a:solidFill>
              </a:rPr>
              <a:t>Contents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775E1F36-07B0-2ABF-8967-AC03DCECA5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7173" name="슬라이드 번호 개체 틀 1">
            <a:extLst>
              <a:ext uri="{FF2B5EF4-FFF2-40B4-BE49-F238E27FC236}">
                <a16:creationId xmlns:a16="http://schemas.microsoft.com/office/drawing/2014/main" id="{7B5FB052-FEBC-1792-D290-5C2D4CA65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7A6D66D-9350-42E5-82DC-E9FCB3B846AE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BC3C1-2B79-C19B-3F55-0C6959816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82368-5168-0EA8-8ABD-5B2FA5C2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D95E0-A1F6-B6F2-4509-87D59176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0.4, ITER_MAX=50)</a:t>
            </a:r>
          </a:p>
          <a:p>
            <a:pPr lvl="3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Unstable convergence at the start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989CFA-801B-8208-B363-10E9A96BF7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6E9AB7-21AD-9629-283E-C62723ED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20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27D309-48C8-6951-02A8-A83723F4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3" y="2852936"/>
            <a:ext cx="4305145" cy="3168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9DA494-9A5E-B003-E6E0-4D330334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52936"/>
            <a:ext cx="415846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28F7-26AA-9010-FC11-36248615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FF04A-3E81-D4FD-6408-4B271928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A8177-F593-24E2-761A-719347EC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0.5, ITER_MAX=50)</a:t>
            </a:r>
          </a:p>
          <a:p>
            <a:pPr lvl="3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Zig-zag over minimum value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FAA379-B996-76D2-808E-C9917BD02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389E11-0673-DA7F-6691-A83E45A9D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21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24672-B1D5-C888-3607-BBB81EBD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7" y="2949922"/>
            <a:ext cx="3845929" cy="2874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1C61ED-A9B0-F65C-413A-7EFC9738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978100"/>
            <a:ext cx="3772737" cy="28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34BE9-F0E3-E646-2A2E-A089370E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93872-BC2A-08FF-95E0-C747F99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5071C-3338-3782-C3BD-C6C82DD7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1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0.6, ITER_MAX=50)</a:t>
            </a:r>
          </a:p>
          <a:p>
            <a:pPr lvl="3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Diverged, fails to converge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93FEA5-A25A-48C4-111B-3F23CEBE7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D50CE8-3377-078B-0698-E081F36DF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22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639265-5279-4F27-171F-C3E01822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0" y="2996952"/>
            <a:ext cx="3780576" cy="2997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F7EB4D-7007-3A8A-3F1E-26D329BB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08" y="2996952"/>
            <a:ext cx="3793959" cy="29976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말풍선: 사각형 11">
                <a:extLst>
                  <a:ext uri="{FF2B5EF4-FFF2-40B4-BE49-F238E27FC236}">
                    <a16:creationId xmlns:a16="http://schemas.microsoft.com/office/drawing/2014/main" id="{E4137D30-BCD5-5429-88E0-89FA66A0598B}"/>
                  </a:ext>
                </a:extLst>
              </p:cNvPr>
              <p:cNvSpPr/>
              <p:nvPr/>
            </p:nvSpPr>
            <p:spPr>
              <a:xfrm>
                <a:off x="4735394" y="2276872"/>
                <a:ext cx="4077425" cy="763677"/>
              </a:xfrm>
              <a:prstGeom prst="wedgeRectCallout">
                <a:avLst>
                  <a:gd name="adj1" fmla="val -35486"/>
                  <a:gd name="adj2" fmla="val -20965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learning_rate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too large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As the iterations proceed, the value moves further away from the optimum (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Consequently, the 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</a:t>
                </a:r>
                <a14:m>
                  <m:oMath xmlns:m="http://schemas.openxmlformats.org/officeDocument/2006/math">
                    <m:r>
                      <a:rPr lang="en-US" sz="1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𝛁</m:t>
                    </m:r>
                    <m:r>
                      <a:rPr lang="en-US" sz="10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10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0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keeps getting larger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causes the entire step size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en-US" sz="1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1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continually increase, leading to 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divergence</a:t>
                </a:r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ko-KR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말풍선: 사각형 11">
                <a:extLst>
                  <a:ext uri="{FF2B5EF4-FFF2-40B4-BE49-F238E27FC236}">
                    <a16:creationId xmlns:a16="http://schemas.microsoft.com/office/drawing/2014/main" id="{E4137D30-BCD5-5429-88E0-89FA66A05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94" y="2276872"/>
                <a:ext cx="4077425" cy="763677"/>
              </a:xfrm>
              <a:prstGeom prst="wedgeRectCallout">
                <a:avLst>
                  <a:gd name="adj1" fmla="val -35486"/>
                  <a:gd name="adj2" fmla="val -20965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2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0F36E-2B78-AA26-3D30-110D5008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1186E-2849-DC1D-4B1E-7BCABDCA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33212-90C3-188F-E313-A19A7073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2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derivative value based on the limit definition instead of direct derivative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FEF566-7BEF-4F3B-FC30-4248FE946C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E8E4C6-E963-399C-877E-A3123CE051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23</a:t>
            </a:fld>
            <a:endParaRPr lang="en-US" altLang="ko-KR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BFFEC998-7FF2-8BE6-5B64-B229CE532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587365"/>
              </p:ext>
            </p:extLst>
          </p:nvPr>
        </p:nvGraphicFramePr>
        <p:xfrm>
          <a:off x="2915816" y="2797874"/>
          <a:ext cx="30432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41500" imgH="393700" progId="Equation.DSMT4">
                  <p:embed/>
                </p:oleObj>
              </mc:Choice>
              <mc:Fallback>
                <p:oleObj name="Equation" r:id="rId2" imgW="1841500" imgH="393700" progId="Equation.DSMT4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BFFEC998-7FF2-8BE6-5B64-B229CE532A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797874"/>
                        <a:ext cx="3043238" cy="647700"/>
                      </a:xfrm>
                      <a:prstGeom prst="rect">
                        <a:avLst/>
                      </a:prstGeom>
                      <a:solidFill>
                        <a:srgbClr val="DCE6F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D42F728-EEE2-FD01-4B46-CE0F6800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62" y="3717032"/>
            <a:ext cx="60102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82C6E-1884-B67E-3574-4860B80BE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FBCE-197A-A5E2-D3E5-C9DDE0DA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65E63-881B-79DF-0B23-28B63B47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2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f(x)=2x^2</a:t>
            </a:r>
          </a:p>
          <a:p>
            <a:pPr lvl="2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0.01, ITER_MAX=200)</a:t>
            </a:r>
          </a:p>
          <a:p>
            <a:pPr lvl="3"/>
            <a:r>
              <a:rPr lang="en-US" b="1" dirty="0"/>
              <a:t>The result is (almost) identical</a:t>
            </a:r>
            <a:r>
              <a:rPr lang="en-US" dirty="0"/>
              <a:t> to the result obtained by calculating and using the analytical derivative.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14F274-4CFC-A8A6-406B-D29EC757F8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A2F395-7716-F861-4E9A-CF674866D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24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A0562F-915B-4B95-8C5A-44A0A5AA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84984"/>
            <a:ext cx="3769237" cy="2846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DF2D70-00A5-37B3-1AAD-B8F5A684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73" y="3284984"/>
            <a:ext cx="3625273" cy="28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6CF2-6799-F379-05F7-5923363C8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CD07D-0D57-75DE-B719-6538BDDB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7430A-59B5-DB32-7433-3BF080D7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3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^2+4(x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-1)^2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 variable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= [x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070184-5F89-7B05-437B-73748A7425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EED16F-5529-2DD4-07A6-03DF41BBB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25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022CDC-07FC-46B1-8897-25F7799B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34" y="2852936"/>
            <a:ext cx="6028531" cy="28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6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A57F-4441-240F-8B08-933EB5C51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73E96-42D6-4A79-7BBF-928715C6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35BE2-93F8-12B7-4839-E5A481E0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3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^2+4(x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-1)^2 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Implement GD to take account of the vector variable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165C7B-CD46-CF49-44B8-898334FA28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005629-7889-8E96-9AE2-D3F1DD1E6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26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5F9ED-E235-1596-4DB3-07F52926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2703560"/>
            <a:ext cx="7452320" cy="36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76B17-799A-9318-4537-E9E0C2E3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37C6-C962-69BE-DD52-0D1F304B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76864-B3D7-73A9-54CE-7242AF23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practice 3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the GD algorithm to minimize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f(x)=2x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^2+4(x</a:t>
            </a:r>
            <a:r>
              <a:rPr lang="en-US" altLang="ko-KR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-1)^2 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 result (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learning_rate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0.01)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748DD6-7194-9DB9-A44A-4C789DCC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65704-DC16-142F-1591-F0C06225B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27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4F2EA8-3C3C-5E9E-44E0-4D504EE3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852936"/>
            <a:ext cx="4156633" cy="31066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6F101D-330B-3038-6F44-950E2087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852936"/>
            <a:ext cx="4142251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7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7E893F1-DB3D-FD8D-C739-940682ED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5FDB2D9A-4606-9883-86BE-E689DBC27AF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latinLnBrk="0"/>
            <a:r>
              <a:rPr lang="en-US" dirty="0"/>
              <a:t>Based on the content covered so far, let's learn how to </a:t>
            </a:r>
            <a:r>
              <a:rPr lang="en-US" b="1" dirty="0"/>
              <a:t>implement Gradient Descent</a:t>
            </a:r>
            <a:r>
              <a:rPr lang="en-US" dirty="0"/>
              <a:t> for a given </a:t>
            </a:r>
            <a:r>
              <a:rPr lang="en-US" b="1" dirty="0"/>
              <a:t>Numerical Optimization problem</a:t>
            </a:r>
            <a:r>
              <a:rPr lang="en-US" dirty="0"/>
              <a:t>!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3BEF209-8EFF-FA9A-CD77-E764D25259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A0ACA1E-5599-B755-3B93-5CD51E40D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3797" name="슬라이드 번호 개체 틀 8">
            <a:extLst>
              <a:ext uri="{FF2B5EF4-FFF2-40B4-BE49-F238E27FC236}">
                <a16:creationId xmlns:a16="http://schemas.microsoft.com/office/drawing/2014/main" id="{CB2AE45F-4B43-74F1-5163-DE6F0D1AC4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25C7D9C-C471-465A-9762-DEFF0642602F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2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FCD584B1-B140-FDCE-1ABB-8985EB5C94DD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sz="1800" dirty="0"/>
              <a:t>Gradient descent is the same as the steepest-ascent </a:t>
            </a:r>
            <a:r>
              <a:rPr lang="en-US" altLang="ko-KR" sz="1800" dirty="0">
                <a:solidFill>
                  <a:srgbClr val="0033CC"/>
                </a:solidFill>
              </a:rPr>
              <a:t>except the way a next point is created</a:t>
            </a:r>
            <a:r>
              <a:rPr lang="en-US" altLang="ko-KR" sz="1800" dirty="0"/>
              <a:t> from the current point</a:t>
            </a:r>
          </a:p>
          <a:p>
            <a:pPr marL="611188" lvl="1" indent="-287338" eaLnBrk="1" hangingPunct="1">
              <a:defRPr/>
            </a:pPr>
            <a:r>
              <a:rPr lang="en-US" altLang="ko-KR" sz="1800" dirty="0"/>
              <a:t>Gradient descent generates </a:t>
            </a:r>
            <a:r>
              <a:rPr lang="en-US" altLang="ko-KR" sz="1800" dirty="0">
                <a:highlight>
                  <a:srgbClr val="FFFF00"/>
                </a:highlight>
              </a:rPr>
              <a:t>only one neighbor</a:t>
            </a:r>
          </a:p>
          <a:p>
            <a:pPr marL="899188" lvl="2" indent="-287338" eaLnBrk="1" hangingPunct="1">
              <a:defRPr/>
            </a:pPr>
            <a:r>
              <a:rPr lang="en-US" altLang="ko-KR" sz="1600" dirty="0"/>
              <a:t>c.f.) Steepest ascent generates </a:t>
            </a:r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600" dirty="0"/>
              <a:t> neighbors from which to select a successor to move to (</a:t>
            </a:r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sz="1600" dirty="0"/>
              <a:t> evaluations are needed)</a:t>
            </a:r>
          </a:p>
          <a:p>
            <a:pPr marL="611188" lvl="1" indent="-287338" eaLnBrk="1" hangingPunct="1">
              <a:defRPr/>
            </a:pPr>
            <a:r>
              <a:rPr lang="en-US" altLang="ko-KR" sz="1800" dirty="0"/>
              <a:t>Gradient descent computes gradient at the current point and apply the gradient update rule to calculate the next point</a:t>
            </a:r>
          </a:p>
          <a:p>
            <a:pPr marL="898525" lvl="2" indent="-287338" eaLnBrk="1" hangingPunct="1">
              <a:defRPr/>
            </a:pPr>
            <a:r>
              <a:rPr lang="en-US" altLang="ko-KR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1800" dirty="0">
                <a:solidFill>
                  <a:srgbClr val="FF0000"/>
                </a:solidFill>
              </a:rPr>
              <a:t> evaluations are needed to calculate partial derivatives in all the dimensions, where </a:t>
            </a:r>
            <a:r>
              <a:rPr lang="en-US" altLang="ko-KR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1800" dirty="0">
                <a:solidFill>
                  <a:srgbClr val="FF0000"/>
                </a:solidFill>
              </a:rPr>
              <a:t> is the dimension of the objective function (i.e., </a:t>
            </a:r>
            <a:r>
              <a:rPr lang="en-US" altLang="ko-KR" sz="1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ko-KR" sz="1800" dirty="0">
                <a:solidFill>
                  <a:srgbClr val="FF0000"/>
                </a:solidFill>
              </a:rPr>
              <a:t> = number of variables)</a:t>
            </a:r>
          </a:p>
          <a:p>
            <a:pPr marL="898525" lvl="2" indent="-287338" eaLnBrk="1" hangingPunct="1">
              <a:defRPr/>
            </a:pPr>
            <a:r>
              <a:rPr lang="en-US" altLang="ko-KR" sz="1800" dirty="0">
                <a:solidFill>
                  <a:srgbClr val="FF0000"/>
                </a:solidFill>
              </a:rPr>
              <a:t>One more evaluation is needed to evaluate the next point </a:t>
            </a:r>
            <a:r>
              <a:rPr lang="en-US" altLang="ko-KR" sz="1800" dirty="0"/>
              <a:t>obtained by applying the update rule using the gradient</a:t>
            </a:r>
          </a:p>
          <a:p>
            <a:pPr marL="286525" indent="-287338" eaLnBrk="1" hangingPunct="1">
              <a:defRPr/>
            </a:pPr>
            <a:r>
              <a:rPr lang="en-US" altLang="ko-KR" sz="1800" dirty="0"/>
              <a:t>Gradient descent is </a:t>
            </a:r>
            <a:r>
              <a:rPr lang="en-US" altLang="ko-KR" sz="1800" dirty="0">
                <a:solidFill>
                  <a:srgbClr val="0033CC"/>
                </a:solidFill>
              </a:rPr>
              <a:t>applicable only to numerical optimization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0D38EBB7-A3E0-27A4-599B-0CA00ABFF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782A7234-E802-8338-7733-C7F6DDAB9D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3797" name="슬라이드 번호 개체 틀 8">
            <a:extLst>
              <a:ext uri="{FF2B5EF4-FFF2-40B4-BE49-F238E27FC236}">
                <a16:creationId xmlns:a16="http://schemas.microsoft.com/office/drawing/2014/main" id="{1B055565-8FF3-0B08-89B0-E2BADCC49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25C7D9C-C471-465A-9762-DEFF0642602F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91BAF7C-223A-42A6-AD4B-10B6F9B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Migrating to Classes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1F2FAC-1475-48E1-8DCF-B58E7F141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implementation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861CE9-708A-4D87-B418-9C65508C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019AF-0F3D-4CDF-BF36-4122296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7B1973-D7EA-47D1-BB5D-1793128A9992}"/>
              </a:ext>
            </a:extLst>
          </p:cNvPr>
          <p:cNvSpPr/>
          <p:nvPr/>
        </p:nvSpPr>
        <p:spPr>
          <a:xfrm>
            <a:off x="74701" y="83080"/>
            <a:ext cx="1112923" cy="3935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C-1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3392719F-A715-49F6-947A-C1C1E809A44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dirty="0"/>
              <a:t>Two variables are newly added to the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dirty="0"/>
              <a:t> subclass:</a:t>
            </a:r>
          </a:p>
          <a:p>
            <a:pPr marL="611188" lvl="1" eaLnBrk="1" hangingPunct="1">
              <a:defRPr/>
            </a:pPr>
            <a:r>
              <a:rPr lang="en-US" altLang="ko-K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alpha</a:t>
            </a:r>
            <a:r>
              <a:rPr lang="en-US" altLang="ko-KR" dirty="0"/>
              <a:t>: update rate for gradient descent</a:t>
            </a:r>
          </a:p>
          <a:p>
            <a:pPr marL="898525" lvl="2" indent="-287338" eaLnBrk="1" hangingPunct="1">
              <a:defRPr/>
            </a:pPr>
            <a:r>
              <a:rPr lang="en-US" altLang="ko-KR" dirty="0"/>
              <a:t>Set to a default value of </a:t>
            </a:r>
            <a:r>
              <a:rPr lang="en-US" altLang="ko-KR" dirty="0">
                <a:latin typeface="Times New Roman" panose="02020603050405020304" pitchFamily="18" charset="0"/>
              </a:rPr>
              <a:t>0.01</a:t>
            </a:r>
            <a:r>
              <a:rPr lang="en-US" altLang="ko-KR" dirty="0"/>
              <a:t> for the time being</a:t>
            </a:r>
          </a:p>
          <a:p>
            <a:pPr marL="898525" lvl="2" indent="-287338" eaLnBrk="1" hangingPunct="1">
              <a:defRPr/>
            </a:pPr>
            <a:r>
              <a:rPr lang="en-US" altLang="ko-KR" dirty="0"/>
              <a:t>Referenced by the method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takeStep</a:t>
            </a:r>
            <a:endParaRPr lang="en-US" altLang="ko-KR" b="1" dirty="0">
              <a:latin typeface="Courier New" panose="02070309020205020404" pitchFamily="49" charset="0"/>
            </a:endParaRPr>
          </a:p>
          <a:p>
            <a:pPr marL="611188" lvl="1" eaLnBrk="1" hangingPunct="1">
              <a:defRPr/>
            </a:pPr>
            <a:endParaRPr lang="en-US" altLang="ko-KR" sz="1800" b="1" dirty="0">
              <a:latin typeface="Courier New" panose="02070309020205020404" pitchFamily="49" charset="0"/>
            </a:endParaRPr>
          </a:p>
          <a:p>
            <a:pPr marL="611188" lvl="1" eaLnBrk="1" hangingPunct="1">
              <a:defRPr/>
            </a:pPr>
            <a:r>
              <a:rPr lang="en-US" altLang="ko-K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dx</a:t>
            </a:r>
            <a:r>
              <a:rPr lang="en-US" altLang="ko-KR" dirty="0"/>
              <a:t>: size of the increment used when calculating derivative</a:t>
            </a:r>
          </a:p>
          <a:p>
            <a:pPr marL="898525" lvl="2" indent="-287338" eaLnBrk="1" hangingPunct="1">
              <a:defRPr/>
            </a:pPr>
            <a:r>
              <a:rPr lang="en-US" altLang="ko-KR" dirty="0"/>
              <a:t>Set to a default value of </a:t>
            </a:r>
            <a:r>
              <a:rPr lang="en-US" altLang="ko-KR" dirty="0">
                <a:latin typeface="Times New Roman" panose="02020603050405020304" pitchFamily="18" charset="0"/>
              </a:rPr>
              <a:t>10</a:t>
            </a:r>
            <a:r>
              <a:rPr lang="en-US" altLang="ko-KR" baseline="30000" dirty="0">
                <a:latin typeface="Times New Roman" panose="02020603050405020304" pitchFamily="18" charset="0"/>
              </a:rPr>
              <a:t>–4</a:t>
            </a:r>
            <a:r>
              <a:rPr lang="en-US" altLang="ko-KR" dirty="0"/>
              <a:t> for the time being</a:t>
            </a:r>
          </a:p>
          <a:p>
            <a:pPr marL="898525" lvl="2" indent="-287338" eaLnBrk="1" hangingPunct="1">
              <a:defRPr/>
            </a:pPr>
            <a:r>
              <a:rPr lang="en-US" altLang="ko-KR" dirty="0"/>
              <a:t>Referenced by the method </a:t>
            </a:r>
            <a:r>
              <a:rPr lang="en-US" altLang="ko-KR" sz="1800" b="1" dirty="0">
                <a:latin typeface="Courier New" panose="02070309020205020404" pitchFamily="49" charset="0"/>
              </a:rPr>
              <a:t>gradient</a:t>
            </a:r>
            <a:endParaRPr lang="en-US" altLang="ko-KR" b="1" dirty="0">
              <a:latin typeface="Courier New" panose="02070309020205020404" pitchFamily="49" charset="0"/>
            </a:endParaRPr>
          </a:p>
          <a:p>
            <a:pPr marL="287188" eaLnBrk="1" hangingPunct="1">
              <a:defRPr/>
            </a:pPr>
            <a:endParaRPr lang="en-US" altLang="ko-KR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C0F04F5D-26D4-AE4D-7645-49331F24F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  <a:endParaRPr lang="en-US" altLang="ko-KR" sz="2000" dirty="0">
              <a:solidFill>
                <a:srgbClr val="99CCFF"/>
              </a:solidFill>
            </a:endParaRP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04DFC066-F7A6-742D-00EC-2388E3206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5845" name="슬라이드 번호 개체 틀 8">
            <a:extLst>
              <a:ext uri="{FF2B5EF4-FFF2-40B4-BE49-F238E27FC236}">
                <a16:creationId xmlns:a16="http://schemas.microsoft.com/office/drawing/2014/main" id="{D9C9F54D-1235-D647-3448-89EC879B4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A3EB197E-C3DA-42D3-B054-7FA8C5016AC7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B3016-083F-7DEF-2BCA-996F54A2C35F}"/>
              </a:ext>
            </a:extLst>
          </p:cNvPr>
          <p:cNvSpPr txBox="1"/>
          <p:nvPr/>
        </p:nvSpPr>
        <p:spPr>
          <a:xfrm>
            <a:off x="5796136" y="1484784"/>
            <a:ext cx="167005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ko-KR" dirty="0">
                <a:sym typeface="Symbol" pitchFamily="18" charset="2"/>
              </a:rPr>
              <a:t></a:t>
            </a:r>
            <a:r>
              <a:rPr lang="ko-KR" altLang="ko-KR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ko-KR" i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en-US" altLang="ko-KR" sz="1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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CB7B81-DC1D-61FC-4A61-D526102739B0}"/>
              </a:ext>
            </a:extLst>
          </p:cNvPr>
          <p:cNvGrpSpPr/>
          <p:nvPr/>
        </p:nvGrpSpPr>
        <p:grpSpPr>
          <a:xfrm>
            <a:off x="736600" y="4652963"/>
            <a:ext cx="7579816" cy="647873"/>
            <a:chOff x="736600" y="4941715"/>
            <a:chExt cx="7579816" cy="64787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846" name="Object 7">
                  <a:extLst>
                    <a:ext uri="{FF2B5EF4-FFF2-40B4-BE49-F238E27FC236}">
                      <a16:creationId xmlns:a16="http://schemas.microsoft.com/office/drawing/2014/main" id="{EF62C353-562A-B830-6EF4-D8EA615F165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2232147"/>
                    </p:ext>
                  </p:extLst>
                </p:nvPr>
              </p:nvGraphicFramePr>
              <p:xfrm>
                <a:off x="736600" y="4941715"/>
                <a:ext cx="3043238" cy="647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1841500" imgH="393700" progId="Equation.DSMT4">
                        <p:embed/>
                      </p:oleObj>
                    </mc:Choice>
                    <mc:Fallback>
                      <p:oleObj name="Equation" r:id="rId3" imgW="1841500" imgH="393700" progId="Equation.DSMT4">
                        <p:embed/>
                        <p:pic>
                          <p:nvPicPr>
                            <p:cNvPr id="35846" name="Object 7">
                              <a:extLst>
                                <a:ext uri="{FF2B5EF4-FFF2-40B4-BE49-F238E27FC236}">
                                  <a16:creationId xmlns:a16="http://schemas.microsoft.com/office/drawing/2014/main" id="{EF62C353-562A-B830-6EF4-D8EA615F16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36600" y="4941715"/>
                              <a:ext cx="3043238" cy="647700"/>
                            </a:xfrm>
                            <a:prstGeom prst="rect">
                              <a:avLst/>
                            </a:prstGeom>
                            <a:solidFill>
                              <a:srgbClr val="DCE6F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5846" name="Object 7">
                  <a:extLst>
                    <a:ext uri="{FF2B5EF4-FFF2-40B4-BE49-F238E27FC236}">
                      <a16:creationId xmlns:a16="http://schemas.microsoft.com/office/drawing/2014/main" id="{EF62C353-562A-B830-6EF4-D8EA615F165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2232147"/>
                    </p:ext>
                  </p:extLst>
                </p:nvPr>
              </p:nvGraphicFramePr>
              <p:xfrm>
                <a:off x="736600" y="4941715"/>
                <a:ext cx="3043238" cy="647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1841500" imgH="393700" progId="Equation.DSMT4">
                        <p:embed/>
                      </p:oleObj>
                    </mc:Choice>
                    <mc:Fallback>
                      <p:oleObj name="Equation" r:id="rId5" imgW="1841500" imgH="393700" progId="Equation.DSMT4">
                        <p:embed/>
                        <p:pic>
                          <p:nvPicPr>
                            <p:cNvPr id="35846" name="Object 7">
                              <a:extLst>
                                <a:ext uri="{FF2B5EF4-FFF2-40B4-BE49-F238E27FC236}">
                                  <a16:creationId xmlns:a16="http://schemas.microsoft.com/office/drawing/2014/main" id="{EF62C353-562A-B830-6EF4-D8EA615F16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36600" y="4941715"/>
                              <a:ext cx="3043238" cy="647700"/>
                            </a:xfrm>
                            <a:prstGeom prst="rect">
                              <a:avLst/>
                            </a:prstGeom>
                            <a:solidFill>
                              <a:srgbClr val="DCE6F2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말풍선: 사각형 7">
                  <a:extLst>
                    <a:ext uri="{FF2B5EF4-FFF2-40B4-BE49-F238E27FC236}">
                      <a16:creationId xmlns:a16="http://schemas.microsoft.com/office/drawing/2014/main" id="{1E550C2B-07D9-4ECF-B83B-A0E01B52022E}"/>
                    </a:ext>
                  </a:extLst>
                </p:cNvPr>
                <p:cNvSpPr/>
                <p:nvPr/>
              </p:nvSpPr>
              <p:spPr>
                <a:xfrm>
                  <a:off x="4788024" y="4941888"/>
                  <a:ext cx="3528392" cy="647700"/>
                </a:xfrm>
                <a:prstGeom prst="wedgeRectCallout">
                  <a:avLst>
                    <a:gd name="adj1" fmla="val 33520"/>
                    <a:gd name="adj2" fmla="val 13314"/>
                  </a:avLst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Simple method for calculating the Gradient: Calculate the increase in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1200" dirty="0"/>
                    <a:t>when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US" sz="1200" dirty="0"/>
                    <a:t> increases infinitesimally.</a:t>
                  </a:r>
                  <a:endPara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8" name="말풍선: 사각형 7">
                  <a:extLst>
                    <a:ext uri="{FF2B5EF4-FFF2-40B4-BE49-F238E27FC236}">
                      <a16:creationId xmlns:a16="http://schemas.microsoft.com/office/drawing/2014/main" id="{1E550C2B-07D9-4ECF-B83B-A0E01B52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4" y="4941888"/>
                  <a:ext cx="3528392" cy="647700"/>
                </a:xfrm>
                <a:prstGeom prst="wedgeRectCallout">
                  <a:avLst>
                    <a:gd name="adj1" fmla="val 33520"/>
                    <a:gd name="adj2" fmla="val 13314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4CC9A036-5799-4EBF-92C6-37310917B82B}"/>
                </a:ext>
              </a:extLst>
            </p:cNvPr>
            <p:cNvSpPr/>
            <p:nvPr/>
          </p:nvSpPr>
          <p:spPr>
            <a:xfrm>
              <a:off x="3980714" y="5023422"/>
              <a:ext cx="648072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536DD03D-51E6-145B-0ADA-1788B5D4929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hangingPunct="1"/>
            <a:r>
              <a:rPr lang="en-US" altLang="ko-KR" dirty="0"/>
              <a:t>Also, following methods are newly added to the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dirty="0"/>
              <a:t> subclass:</a:t>
            </a:r>
          </a:p>
          <a:p>
            <a:pPr marL="611188" lvl="1" eaLnBrk="1" hangingPunct="1"/>
            <a:r>
              <a:rPr lang="en-US" altLang="ko-KR" sz="1800" b="1" dirty="0" err="1">
                <a:latin typeface="Courier New" panose="02070309020205020404" pitchFamily="49" charset="0"/>
              </a:rPr>
              <a:t>takeStep</a:t>
            </a:r>
            <a:r>
              <a:rPr lang="en-US" altLang="ko-KR" sz="1800" b="1" dirty="0">
                <a:latin typeface="Courier New" panose="02070309020205020404" pitchFamily="49" charset="0"/>
              </a:rPr>
              <a:t>(self, x, v)</a:t>
            </a:r>
            <a:r>
              <a:rPr lang="en-US" altLang="ko-KR" dirty="0"/>
              <a:t>: </a:t>
            </a:r>
          </a:p>
          <a:p>
            <a:pPr marL="898525" lvl="2" indent="-287338" eaLnBrk="1" hangingPunct="1"/>
            <a:r>
              <a:rPr lang="en-US" altLang="ko-KR" dirty="0"/>
              <a:t>Computes the gradient (</a:t>
            </a:r>
            <a:r>
              <a:rPr lang="en-US" altLang="ko-KR" sz="1800" b="1" dirty="0">
                <a:latin typeface="Courier New" panose="02070309020205020404" pitchFamily="49" charset="0"/>
              </a:rPr>
              <a:t>gradient</a:t>
            </a:r>
            <a:r>
              <a:rPr lang="en-US" altLang="ko-KR" dirty="0"/>
              <a:t>) of the current point </a:t>
            </a:r>
            <a:r>
              <a:rPr lang="en-US" altLang="ko-KR" sz="1800" b="1" dirty="0">
                <a:latin typeface="Courier New" panose="02070309020205020404" pitchFamily="49" charset="0"/>
              </a:rPr>
              <a:t>x</a:t>
            </a:r>
            <a:r>
              <a:rPr lang="en-US" altLang="ko-KR" dirty="0"/>
              <a:t> whose objective value is </a:t>
            </a:r>
            <a:r>
              <a:rPr lang="en-US" altLang="ko-KR" sz="1800" b="1" dirty="0">
                <a:latin typeface="Courier New" panose="02070309020205020404" pitchFamily="49" charset="0"/>
              </a:rPr>
              <a:t>v</a:t>
            </a:r>
            <a:endParaRPr lang="en-US" altLang="ko-KR" dirty="0"/>
          </a:p>
          <a:p>
            <a:pPr marL="898525" lvl="2" indent="-287338" eaLnBrk="1" hangingPunct="1"/>
            <a:endParaRPr lang="en-US" altLang="ko-KR" sz="1800" dirty="0"/>
          </a:p>
          <a:p>
            <a:pPr marL="898525" lvl="2" indent="-287338" eaLnBrk="1" hangingPunct="1"/>
            <a:endParaRPr lang="en-US" altLang="ko-KR" sz="1800" dirty="0"/>
          </a:p>
          <a:p>
            <a:pPr marL="898525" lvl="2" indent="-287338" eaLnBrk="1" hangingPunct="1"/>
            <a:r>
              <a:rPr lang="en-US" altLang="ko-KR" dirty="0"/>
              <a:t>Makes a copy of </a:t>
            </a:r>
            <a:r>
              <a:rPr lang="en-US" altLang="ko-KR" sz="1800" b="1" dirty="0">
                <a:latin typeface="Courier New" panose="02070309020205020404" pitchFamily="49" charset="0"/>
              </a:rPr>
              <a:t>x</a:t>
            </a:r>
            <a:r>
              <a:rPr lang="en-US" altLang="ko-KR" dirty="0"/>
              <a:t> and changes it to a new one by applying the gradient update rule as long as the new one is within the domain (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isLegal</a:t>
            </a:r>
            <a:r>
              <a:rPr lang="en-US" altLang="ko-KR" dirty="0"/>
              <a:t>)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6813687C-8E64-1003-3AB5-1282A4772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  <a:endParaRPr lang="en-US" altLang="ko-KR" sz="2000" dirty="0">
              <a:solidFill>
                <a:srgbClr val="99CCFF"/>
              </a:solidFill>
            </a:endParaRP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56036345-FDDE-0AC4-E133-475CDA02F9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7893" name="슬라이드 번호 개체 틀 8">
            <a:extLst>
              <a:ext uri="{FF2B5EF4-FFF2-40B4-BE49-F238E27FC236}">
                <a16:creationId xmlns:a16="http://schemas.microsoft.com/office/drawing/2014/main" id="{D5B709E6-C3F2-71BC-A1C3-868A13A81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3165008-CC71-446B-89C0-6A1042042B70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sp>
        <p:nvSpPr>
          <p:cNvPr id="37894" name="Rectangle 7">
            <a:extLst>
              <a:ext uri="{FF2B5EF4-FFF2-40B4-BE49-F238E27FC236}">
                <a16:creationId xmlns:a16="http://schemas.microsoft.com/office/drawing/2014/main" id="{28D421A3-3E28-8674-250F-3FEFA888E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CE95CC-F5AD-20D4-C22A-BFBCD7C981BC}"/>
              </a:ext>
            </a:extLst>
          </p:cNvPr>
          <p:cNvGrpSpPr/>
          <p:nvPr/>
        </p:nvGrpSpPr>
        <p:grpSpPr>
          <a:xfrm>
            <a:off x="755576" y="4869160"/>
            <a:ext cx="3548136" cy="712787"/>
            <a:chOff x="2247827" y="4579938"/>
            <a:chExt cx="3548136" cy="712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96" name="개체 7">
                  <a:extLst>
                    <a:ext uri="{FF2B5EF4-FFF2-40B4-BE49-F238E27FC236}">
                      <a16:creationId xmlns:a16="http://schemas.microsoft.com/office/drawing/2014/main" id="{DD5E2CDB-5D62-0EC5-68BE-BD1CA1AA8388}"/>
                    </a:ext>
                  </a:extLst>
                </p:cNvPr>
                <p:cNvSpPr txBox="1"/>
                <p:nvPr/>
              </p:nvSpPr>
              <p:spPr bwMode="auto">
                <a:xfrm>
                  <a:off x="2798763" y="4579938"/>
                  <a:ext cx="2997200" cy="7127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896" name="개체 7">
                  <a:extLst>
                    <a:ext uri="{FF2B5EF4-FFF2-40B4-BE49-F238E27FC236}">
                      <a16:creationId xmlns:a16="http://schemas.microsoft.com/office/drawing/2014/main" id="{DD5E2CDB-5D62-0EC5-68BE-BD1CA1AA8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98763" y="4579938"/>
                  <a:ext cx="2997200" cy="7127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491A1-8E0D-4AF4-B746-8A66393D3875}"/>
                </a:ext>
              </a:extLst>
            </p:cNvPr>
            <p:cNvSpPr txBox="1"/>
            <p:nvPr/>
          </p:nvSpPr>
          <p:spPr>
            <a:xfrm>
              <a:off x="2247827" y="4689319"/>
              <a:ext cx="7018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ko-KR" i="1" baseline="-25000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ko-KR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ko-KR" altLang="ko-KR" dirty="0">
                  <a:sym typeface="Symbol" pitchFamily="18" charset="2"/>
                </a:rPr>
                <a:t>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개체 2">
                <a:extLst>
                  <a:ext uri="{FF2B5EF4-FFF2-40B4-BE49-F238E27FC236}">
                    <a16:creationId xmlns:a16="http://schemas.microsoft.com/office/drawing/2014/main" id="{0BCA8DFE-F2EB-6F92-81E8-DA21ACC156FB}"/>
                  </a:ext>
                </a:extLst>
              </p:cNvPr>
              <p:cNvSpPr txBox="1"/>
              <p:nvPr/>
            </p:nvSpPr>
            <p:spPr bwMode="auto">
              <a:xfrm>
                <a:off x="2697162" y="2590800"/>
                <a:ext cx="3749675" cy="8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개체 2">
                <a:extLst>
                  <a:ext uri="{FF2B5EF4-FFF2-40B4-BE49-F238E27FC236}">
                    <a16:creationId xmlns:a16="http://schemas.microsoft.com/office/drawing/2014/main" id="{0BCA8DFE-F2EB-6F92-81E8-DA21ACC15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7162" y="2590800"/>
                <a:ext cx="3749675" cy="838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2CBC4FA-75EF-1730-D6E6-54514395AA29}"/>
              </a:ext>
            </a:extLst>
          </p:cNvPr>
          <p:cNvSpPr txBox="1"/>
          <p:nvPr/>
        </p:nvSpPr>
        <p:spPr>
          <a:xfrm>
            <a:off x="5220072" y="4901597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나눔스퀘어_ac" panose="020B0600000101010101" pitchFamily="50" charset="-127"/>
              </a:rPr>
              <a:t>if </a:t>
            </a:r>
            <a:r>
              <a:rPr lang="en-US" altLang="ko-KR" sz="1400" dirty="0" err="1">
                <a:latin typeface="Consolas" panose="020B0609020204030204" pitchFamily="49" charset="0"/>
                <a:ea typeface="나눔스퀘어_ac" panose="020B0600000101010101" pitchFamily="50" charset="-127"/>
              </a:rPr>
              <a:t>x_new</a:t>
            </a:r>
            <a:r>
              <a:rPr lang="en-US" altLang="ko-KR" sz="1400" dirty="0">
                <a:latin typeface="Consolas" panose="020B0609020204030204" pitchFamily="49" charset="0"/>
                <a:ea typeface="나눔스퀘어_ac" panose="020B0600000101010101" pitchFamily="50" charset="-127"/>
              </a:rPr>
              <a:t> is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나눔스퀘어_ac" panose="020B0600000101010101" pitchFamily="50" charset="-127"/>
              </a:rPr>
              <a:t>legal</a:t>
            </a:r>
            <a:r>
              <a:rPr lang="en-US" altLang="ko-KR" sz="1400" dirty="0">
                <a:latin typeface="Consolas" panose="020B0609020204030204" pitchFamily="49" charset="0"/>
                <a:ea typeface="나눔스퀘어_ac" panose="020B0600000101010101" pitchFamily="50" charset="-127"/>
              </a:rPr>
              <a:t>, return </a:t>
            </a:r>
            <a:r>
              <a:rPr lang="en-US" altLang="ko-KR" sz="1400" dirty="0" err="1">
                <a:latin typeface="Consolas" panose="020B0609020204030204" pitchFamily="49" charset="0"/>
                <a:ea typeface="나눔스퀘어_ac" panose="020B0600000101010101" pitchFamily="50" charset="-127"/>
              </a:rPr>
              <a:t>x_new</a:t>
            </a:r>
            <a:endParaRPr lang="en-US" altLang="ko-KR" sz="1400" dirty="0">
              <a:latin typeface="Consolas" panose="020B0609020204030204" pitchFamily="49" charset="0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나눔스퀘어_ac" panose="020B0600000101010101" pitchFamily="50" charset="-127"/>
              </a:rPr>
              <a:t>else return x</a:t>
            </a:r>
            <a:endParaRPr lang="ko-KR" altLang="en-US" sz="1400" dirty="0">
              <a:latin typeface="Consolas" panose="020B0609020204030204" pitchFamily="49" charset="0"/>
              <a:ea typeface="나눔스퀘어_ac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7E01E85-8C34-49B5-BACD-A636209EF994}"/>
              </a:ext>
            </a:extLst>
          </p:cNvPr>
          <p:cNvSpPr/>
          <p:nvPr/>
        </p:nvSpPr>
        <p:spPr>
          <a:xfrm>
            <a:off x="4434497" y="4937968"/>
            <a:ext cx="64807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사각형 11">
                <a:extLst>
                  <a:ext uri="{FF2B5EF4-FFF2-40B4-BE49-F238E27FC236}">
                    <a16:creationId xmlns:a16="http://schemas.microsoft.com/office/drawing/2014/main" id="{A3FDBC1A-B775-712F-2005-FB48F6359521}"/>
                  </a:ext>
                </a:extLst>
              </p:cNvPr>
              <p:cNvSpPr/>
              <p:nvPr/>
            </p:nvSpPr>
            <p:spPr>
              <a:xfrm>
                <a:off x="5508104" y="4183523"/>
                <a:ext cx="3034915" cy="523220"/>
              </a:xfrm>
              <a:prstGeom prst="wedgeRectCallout">
                <a:avLst>
                  <a:gd name="adj1" fmla="val -12221"/>
                  <a:gd name="adj2" fmla="val 10023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𝐢𝐬𝐋𝐞𝐠𝐚𝐥</m:t>
                    </m:r>
                  </m:oMath>
                </a14:m>
                <a:r>
                  <a:rPr lang="en-US" sz="1000" dirty="0"/>
                  <a:t> refers to the case where all individual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0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/>
                  <a:t> that constitute the vector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000" dirty="0"/>
                  <a:t> do not exceed their designated bounds (domain).</a:t>
                </a:r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말풍선: 사각형 11">
                <a:extLst>
                  <a:ext uri="{FF2B5EF4-FFF2-40B4-BE49-F238E27FC236}">
                    <a16:creationId xmlns:a16="http://schemas.microsoft.com/office/drawing/2014/main" id="{A3FDBC1A-B775-712F-2005-FB48F6359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83523"/>
                <a:ext cx="3034915" cy="523220"/>
              </a:xfrm>
              <a:prstGeom prst="wedgeRectCallout">
                <a:avLst>
                  <a:gd name="adj1" fmla="val -12221"/>
                  <a:gd name="adj2" fmla="val 100234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말풍선: 사각형 12">
                <a:extLst>
                  <a:ext uri="{FF2B5EF4-FFF2-40B4-BE49-F238E27FC236}">
                    <a16:creationId xmlns:a16="http://schemas.microsoft.com/office/drawing/2014/main" id="{F8A56F93-94EF-0167-FD25-425197AD6696}"/>
                  </a:ext>
                </a:extLst>
              </p:cNvPr>
              <p:cNvSpPr/>
              <p:nvPr/>
            </p:nvSpPr>
            <p:spPr>
              <a:xfrm>
                <a:off x="323528" y="5581947"/>
                <a:ext cx="2520280" cy="388261"/>
              </a:xfrm>
              <a:prstGeom prst="wedgeRectCallout">
                <a:avLst>
                  <a:gd name="adj1" fmla="val -23912"/>
                  <a:gd name="adj2" fmla="val -9830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Performs the update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000" i="0" dirty="0" err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1000" dirty="0"/>
                  <a:t> and collects them to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0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000" dirty="0"/>
                  <a:t>.</a:t>
                </a:r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말풍선: 사각형 12">
                <a:extLst>
                  <a:ext uri="{FF2B5EF4-FFF2-40B4-BE49-F238E27FC236}">
                    <a16:creationId xmlns:a16="http://schemas.microsoft.com/office/drawing/2014/main" id="{F8A56F93-94EF-0167-FD25-425197AD6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581947"/>
                <a:ext cx="2520280" cy="388261"/>
              </a:xfrm>
              <a:prstGeom prst="wedgeRectCallout">
                <a:avLst>
                  <a:gd name="adj1" fmla="val -23912"/>
                  <a:gd name="adj2" fmla="val -98304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682DEF74-90FB-E67F-8E3C-6C4CB1E6B76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611188" lvl="1" eaLnBrk="1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</a:rPr>
              <a:t>gradient(self, x, v)</a:t>
            </a:r>
          </a:p>
          <a:p>
            <a:pPr marL="899188" lvl="2" eaLnBrk="1" hangingPunct="1">
              <a:defRPr/>
            </a:pPr>
            <a:r>
              <a:rPr lang="en-US" altLang="ko-KR" dirty="0"/>
              <a:t>Calculates partial derivatives at </a:t>
            </a:r>
            <a:r>
              <a:rPr lang="en-US" altLang="ko-KR" sz="1800" b="1" dirty="0">
                <a:latin typeface="Courier New" panose="02070309020205020404" pitchFamily="49" charset="0"/>
              </a:rPr>
              <a:t>x</a:t>
            </a:r>
            <a:endParaRPr lang="en-US" altLang="ko-KR" dirty="0"/>
          </a:p>
          <a:p>
            <a:pPr marL="899188" lvl="2" eaLnBrk="1" hangingPunct="1">
              <a:defRPr/>
            </a:pPr>
            <a:endParaRPr lang="en-US" altLang="ko-KR" sz="1800" b="1" dirty="0">
              <a:latin typeface="Courier New" panose="02070309020205020404" pitchFamily="49" charset="0"/>
            </a:endParaRPr>
          </a:p>
          <a:p>
            <a:pPr marL="899188" lvl="2" eaLnBrk="1" hangingPunct="1">
              <a:defRPr/>
            </a:pPr>
            <a:endParaRPr lang="en-US" altLang="ko-KR" sz="1600" b="1" dirty="0">
              <a:latin typeface="Courier New" panose="02070309020205020404" pitchFamily="49" charset="0"/>
            </a:endParaRPr>
          </a:p>
          <a:p>
            <a:pPr marL="611188" lvl="2" indent="0" eaLnBrk="1" hangingPunct="1">
              <a:buFont typeface="Arial" pitchFamily="34" charset="0"/>
              <a:buNone/>
              <a:defRPr/>
            </a:pPr>
            <a:r>
              <a:rPr lang="en-US" altLang="ko-KR" dirty="0"/>
              <a:t>		</a:t>
            </a:r>
            <a:r>
              <a:rPr lang="en-US" altLang="ko-K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 . . , </a:t>
            </a:r>
            <a:r>
              <a:rPr lang="en-US" altLang="ko-K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ko-KR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9188" lvl="2" eaLnBrk="1" hangingPunct="1">
              <a:defRPr/>
            </a:pPr>
            <a:r>
              <a:rPr lang="en-US" altLang="ko-KR" dirty="0"/>
              <a:t>Returns the gradient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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11188" lvl="1" eaLnBrk="1" hangingPunct="1">
              <a:defRPr/>
            </a:pPr>
            <a:r>
              <a:rPr lang="en-US" altLang="ko-KR" sz="1800" b="1" dirty="0" err="1">
                <a:latin typeface="Courier New" panose="02070309020205020404" pitchFamily="49" charset="0"/>
              </a:rPr>
              <a:t>isLegal</a:t>
            </a:r>
            <a:r>
              <a:rPr lang="en-US" altLang="ko-KR" sz="1800" b="1" dirty="0">
                <a:latin typeface="Courier New" panose="02070309020205020404" pitchFamily="49" charset="0"/>
              </a:rPr>
              <a:t>(self, x)</a:t>
            </a:r>
          </a:p>
          <a:p>
            <a:pPr marL="899188" lvl="2" eaLnBrk="1" hangingPunct="1">
              <a:defRPr/>
            </a:pPr>
            <a:r>
              <a:rPr lang="en-US" altLang="ko-KR" dirty="0"/>
              <a:t>Checks if </a:t>
            </a:r>
            <a:r>
              <a:rPr lang="en-US" altLang="ko-KR" sz="1800" b="1" dirty="0">
                <a:latin typeface="Courier New" panose="02070309020205020404" pitchFamily="49" charset="0"/>
              </a:rPr>
              <a:t>x</a:t>
            </a:r>
            <a:r>
              <a:rPr lang="en-US" altLang="ko-KR" dirty="0"/>
              <a:t> is within the domain for</a:t>
            </a:r>
            <a:r>
              <a:rPr lang="ko-KR" altLang="en-US" dirty="0"/>
              <a:t> </a:t>
            </a:r>
            <a:r>
              <a:rPr lang="en-US" altLang="ko-KR" dirty="0"/>
              <a:t>each</a:t>
            </a:r>
            <a:r>
              <a:rPr lang="ko-KR" altLang="en-US" dirty="0"/>
              <a:t> </a:t>
            </a:r>
            <a:r>
              <a:rPr lang="en-US" altLang="ko-KR" dirty="0" err="1"/>
              <a:t>x_i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611188" lvl="1" eaLnBrk="1" hangingPunct="1">
              <a:defRPr/>
            </a:pPr>
            <a:r>
              <a:rPr lang="en-US" altLang="ko-KR" sz="1800" b="1" dirty="0" err="1">
                <a:latin typeface="Courier New" panose="02070309020205020404" pitchFamily="49" charset="0"/>
              </a:rPr>
              <a:t>getAlpha</a:t>
            </a:r>
            <a:r>
              <a:rPr lang="en-US" altLang="ko-KR" sz="1800" b="1" dirty="0">
                <a:latin typeface="Courier New" panose="02070309020205020404" pitchFamily="49" charset="0"/>
              </a:rPr>
              <a:t>(self)</a:t>
            </a:r>
          </a:p>
          <a:p>
            <a:pPr marL="611188" lvl="1" eaLnBrk="1" hangingPunct="1">
              <a:defRPr/>
            </a:pPr>
            <a:r>
              <a:rPr lang="en-US" altLang="ko-KR" sz="1800" b="1" dirty="0" err="1">
                <a:latin typeface="Courier New" panose="02070309020205020404" pitchFamily="49" charset="0"/>
              </a:rPr>
              <a:t>getDx</a:t>
            </a:r>
            <a:r>
              <a:rPr lang="en-US" altLang="ko-KR" sz="1800" b="1" dirty="0">
                <a:latin typeface="Courier New" panose="02070309020205020404" pitchFamily="49" charset="0"/>
              </a:rPr>
              <a:t>(self)</a:t>
            </a:r>
          </a:p>
          <a:p>
            <a:pPr marL="285750" indent="-287338" eaLnBrk="1" hangingPunct="1">
              <a:defRPr/>
            </a:pP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getAlpha</a:t>
            </a:r>
            <a:r>
              <a:rPr lang="en-US" altLang="ko-KR" dirty="0">
                <a:cs typeface="Courier New" panose="02070309020205020404" pitchFamily="49" charset="0"/>
              </a:rPr>
              <a:t> and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getDx</a:t>
            </a:r>
            <a:r>
              <a:rPr lang="en-US" altLang="ko-KR" dirty="0">
                <a:cs typeface="Courier New" panose="02070309020205020404" pitchFamily="49" charset="0"/>
              </a:rPr>
              <a:t> are called from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displaySetting</a:t>
            </a:r>
            <a:r>
              <a:rPr lang="en-US" altLang="ko-KR" dirty="0">
                <a:cs typeface="Courier New" panose="02070309020205020404" pitchFamily="49" charset="0"/>
              </a:rPr>
              <a:t> of the main program when reporting the update rate and the increment size for calculating derivative</a:t>
            </a:r>
          </a:p>
          <a:p>
            <a:pPr marL="611188" lvl="1" eaLnBrk="1" hangingPunct="1">
              <a:defRPr/>
            </a:pP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076882A-E714-D5E9-1713-5FB4F6395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  <a:endParaRPr lang="en-US" altLang="ko-KR" sz="2000" dirty="0">
              <a:solidFill>
                <a:srgbClr val="99CCFF"/>
              </a:solidFill>
            </a:endParaRP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0268DBDD-7754-73C8-8D85-06B1A278A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9941" name="슬라이드 번호 개체 틀 8">
            <a:extLst>
              <a:ext uri="{FF2B5EF4-FFF2-40B4-BE49-F238E27FC236}">
                <a16:creationId xmlns:a16="http://schemas.microsoft.com/office/drawing/2014/main" id="{161CE4CB-07FA-599F-4D5B-53AC423EB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10594D3-E1D7-4EF8-A074-D9E74BE8D2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9942" name="개체 5">
            <a:extLst>
              <a:ext uri="{FF2B5EF4-FFF2-40B4-BE49-F238E27FC236}">
                <a16:creationId xmlns:a16="http://schemas.microsoft.com/office/drawing/2014/main" id="{955CF469-A6DC-8DE4-763E-F637AF1EC9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1844675"/>
          <a:ext cx="22844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431640" progId="Equation.DSMT4">
                  <p:embed/>
                </p:oleObj>
              </mc:Choice>
              <mc:Fallback>
                <p:oleObj name="Equation" r:id="rId3" imgW="1384200" imgH="431640" progId="Equation.DSMT4">
                  <p:embed/>
                  <p:pic>
                    <p:nvPicPr>
                      <p:cNvPr id="39942" name="개체 5">
                        <a:extLst>
                          <a:ext uri="{FF2B5EF4-FFF2-40B4-BE49-F238E27FC236}">
                            <a16:creationId xmlns:a16="http://schemas.microsoft.com/office/drawing/2014/main" id="{955CF469-A6DC-8DE4-763E-F637AF1EC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844675"/>
                        <a:ext cx="228441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A173437-71CD-4064-D641-4DCF6484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8" name="Rectangle 3">
                <a:extLst>
                  <a:ext uri="{FF2B5EF4-FFF2-40B4-BE49-F238E27FC236}">
                    <a16:creationId xmlns:a16="http://schemas.microsoft.com/office/drawing/2014/main" id="{FBB34B8A-B178-4B03-C361-4ED1B4E082F0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>
              <a:xfrm>
                <a:off x="457200" y="981075"/>
                <a:ext cx="8229600" cy="5256213"/>
              </a:xfrm>
            </p:spPr>
            <p:txBody>
              <a:bodyPr/>
              <a:lstStyle/>
              <a:p>
                <a:pPr marL="287188" eaLnBrk="1" latinLnBrk="0" hangingPunct="1">
                  <a:defRPr/>
                </a:pPr>
                <a:r>
                  <a:rPr lang="en-US" sz="1800" dirty="0"/>
                  <a:t>Gradient Descent Algorithm (Overall Flow)</a:t>
                </a:r>
                <a:endParaRPr lang="en-US" altLang="ko-KR" sz="1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668338" lvl="1" indent="-342900" eaLnBrk="1" latinLnBrk="0" hangingPunct="1">
                  <a:buFont typeface="+mj-lt"/>
                  <a:buAutoNum type="arabicPeriod"/>
                  <a:defRPr/>
                </a:pPr>
                <a:r>
                  <a:rPr lang="en-US" sz="1600" dirty="0"/>
                  <a:t>Generate a </a:t>
                </a:r>
                <a:r>
                  <a:rPr lang="en-US" sz="1600" b="1" dirty="0"/>
                  <a:t>random starting point</a:t>
                </a:r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𝐜𝐮𝐫𝐫𝐞𝐧𝐭</m:t>
                        </m:r>
                      </m:sub>
                    </m:sSub>
                  </m:oMath>
                </a14:m>
                <a:r>
                  <a:rPr lang="en-US" sz="1600" dirty="0"/>
                  <a:t>) and calculate its evaluated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𝐜𝐮𝐫𝐫𝐞𝐧𝐭</m:t>
                        </m:r>
                      </m:sub>
                    </m:sSub>
                  </m:oMath>
                </a14:m>
                <a:r>
                  <a:rPr lang="en-US" sz="1600" dirty="0"/>
                  <a:t>).</a:t>
                </a:r>
              </a:p>
              <a:p>
                <a:pPr marL="668338" lvl="1" indent="-342900" eaLnBrk="1" latinLnBrk="0" hangingPunct="1">
                  <a:buFont typeface="+mj-lt"/>
                  <a:buAutoNum type="arabicPeriod"/>
                  <a:defRPr/>
                </a:pPr>
                <a:r>
                  <a:rPr lang="en-US" sz="1600" dirty="0"/>
                  <a:t>Generate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 according to the </a:t>
                </a:r>
                <a:r>
                  <a:rPr lang="en-US" sz="1600" b="1" dirty="0"/>
                  <a:t>GD rule</a:t>
                </a:r>
                <a:r>
                  <a:rPr lang="en-US" sz="1600" dirty="0"/>
                  <a:t> and calculate its evaluated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).</a:t>
                </a:r>
              </a:p>
              <a:p>
                <a:pPr marL="668338" lvl="1" indent="-342900" eaLnBrk="1" latinLnBrk="0" hangingPunct="1">
                  <a:buFont typeface="+mj-lt"/>
                  <a:buAutoNum type="arabicPeriod"/>
                  <a:defRPr/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:r>
                  <a:rPr lang="en-US" sz="1600" b="1" dirty="0"/>
                  <a:t>better</a:t>
                </a:r>
                <a:r>
                  <a:rPr lang="en-US" sz="1600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𝐜𝐮𝐫𝐫𝐞𝐧𝐭</m:t>
                        </m:r>
                      </m:sub>
                    </m:sSub>
                  </m:oMath>
                </a14:m>
                <a:r>
                  <a:rPr lang="en-US" sz="1600" dirty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𝐜𝐮𝐫𝐫𝐞𝐧𝐭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𝐜𝐮𝐫𝐫𝐞𝐧𝐭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, and return to </a:t>
                </a:r>
                <a:r>
                  <a:rPr lang="en-US" sz="1600" b="1" dirty="0"/>
                  <a:t>step 2</a:t>
                </a:r>
                <a:r>
                  <a:rPr lang="en-US" sz="1600" dirty="0"/>
                  <a:t>. Otherwise, terminate the process.</a:t>
                </a:r>
              </a:p>
              <a:p>
                <a:pPr marL="325438" lvl="1" indent="0" eaLnBrk="1" latinLnBrk="0" hangingPunct="1">
                  <a:buNone/>
                  <a:defRPr/>
                </a:pP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ourier New" panose="02070309020205020404" pitchFamily="49" charset="0"/>
                </a:endParaRPr>
              </a:p>
              <a:p>
                <a:pPr marL="287188" eaLnBrk="1" latinLnBrk="0" hangingPunct="1">
                  <a:defRPr/>
                </a:pPr>
                <a:r>
                  <a:rPr lang="en-US" altLang="ko-KR" sz="1800" dirty="0" err="1">
                    <a:latin typeface="Consolas" panose="020B0609020204030204" pitchFamily="49" charset="0"/>
                    <a:ea typeface="나눔스퀘어_ac" panose="020B0600000101010101" pitchFamily="50" charset="-127"/>
                  </a:rPr>
                  <a:t>Numeric.gradient</a:t>
                </a:r>
                <a:r>
                  <a:rPr lang="ko-KR" altLang="en-US" sz="1800" dirty="0"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800" dirty="0">
                    <a:ea typeface="나눔스퀘어_ac" panose="020B0600000101010101" pitchFamily="50" charset="-127"/>
                  </a:rPr>
                  <a:t>method </a:t>
                </a:r>
              </a:p>
              <a:p>
                <a:pPr marL="611188" lvl="1" eaLnBrk="1" latinLnBrk="0" hangingPunct="1">
                  <a:defRPr/>
                </a:pPr>
                <a:r>
                  <a:rPr lang="en-US" sz="1600" dirty="0"/>
                  <a:t>Calculates the partial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and collects them to return 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1600" dirty="0"/>
                  <a:t>.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ourier New" panose="02070309020205020404" pitchFamily="49" charset="0"/>
                </a:endParaRPr>
              </a:p>
              <a:p>
                <a:pPr marL="287188" eaLnBrk="1" latinLnBrk="0" hangingPunct="1">
                  <a:defRPr/>
                </a:pPr>
                <a:r>
                  <a:rPr lang="en-US" altLang="ko-KR" sz="1800" dirty="0" err="1">
                    <a:latin typeface="Consolas" panose="020B0609020204030204" pitchFamily="49" charset="0"/>
                    <a:ea typeface="나눔스퀘어_ac" panose="020B0600000101010101" pitchFamily="50" charset="-127"/>
                  </a:rPr>
                  <a:t>Numeric.takeStep</a:t>
                </a:r>
                <a:r>
                  <a:rPr lang="en-US" altLang="ko-KR" sz="1800" dirty="0">
                    <a:ea typeface="나눔스퀘어_ac" panose="020B0600000101010101" pitchFamily="50" charset="-127"/>
                  </a:rPr>
                  <a:t> method</a:t>
                </a:r>
              </a:p>
              <a:p>
                <a:pPr marL="611188" lvl="1" eaLnBrk="1" latinLnBrk="0" hangingPunct="1">
                  <a:defRPr/>
                </a:pPr>
                <a:r>
                  <a:rPr lang="en-US" sz="1600" dirty="0"/>
                  <a:t>Uses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calculated by the </a:t>
                </a:r>
                <a:r>
                  <a:rPr lang="en-US" sz="1600" b="1" dirty="0" err="1"/>
                  <a:t>Numeric.gradient</a:t>
                </a:r>
                <a:r>
                  <a:rPr lang="en-US" sz="1600" b="1" dirty="0"/>
                  <a:t> method</a:t>
                </a:r>
                <a:r>
                  <a:rPr lang="en-US" sz="1600" dirty="0"/>
                  <a:t> to perform the </a:t>
                </a:r>
                <a:r>
                  <a:rPr lang="en-US" sz="1600" b="1" dirty="0"/>
                  <a:t>update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dirty="0" err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/>
                  <a:t>, and collects them to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 i="0" dirty="0">
                            <a:latin typeface="Cambria Math" panose="02040503050406030204" pitchFamily="18" charset="0"/>
                          </a:rPr>
                          <m:t>𝐧𝐞𝐰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9938" name="Rectangle 3">
                <a:extLst>
                  <a:ext uri="{FF2B5EF4-FFF2-40B4-BE49-F238E27FC236}">
                    <a16:creationId xmlns:a16="http://schemas.microsoft.com/office/drawing/2014/main" id="{FBB34B8A-B178-4B03-C361-4ED1B4E08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1075"/>
                <a:ext cx="8229600" cy="5256213"/>
              </a:xfrm>
              <a:blipFill>
                <a:blip r:embed="rId3"/>
                <a:stretch>
                  <a:fillRect l="-444" t="-116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39" name="Rectangle 2">
            <a:extLst>
              <a:ext uri="{FF2B5EF4-FFF2-40B4-BE49-F238E27FC236}">
                <a16:creationId xmlns:a16="http://schemas.microsoft.com/office/drawing/2014/main" id="{2BD675D8-EC39-ABF8-526C-07AF61B36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000" dirty="0">
                <a:solidFill>
                  <a:srgbClr val="0033CC"/>
                </a:solidFill>
              </a:rPr>
              <a:t>Adding Gradient Descent (for Numeric</a:t>
            </a:r>
            <a:r>
              <a:rPr lang="ko-KR" altLang="en-US" sz="2000" dirty="0">
                <a:solidFill>
                  <a:srgbClr val="0033CC"/>
                </a:solidFill>
              </a:rPr>
              <a:t> </a:t>
            </a:r>
            <a:r>
              <a:rPr lang="en-US" altLang="ko-KR" sz="2000" dirty="0">
                <a:solidFill>
                  <a:srgbClr val="0033CC"/>
                </a:solidFill>
              </a:rPr>
              <a:t>Optimization problems)</a:t>
            </a:r>
            <a:endParaRPr lang="en-US" altLang="ko-KR" sz="2000" dirty="0">
              <a:solidFill>
                <a:srgbClr val="99CCFF"/>
              </a:solidFill>
            </a:endParaRP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0DF2FB85-5A41-0E78-3CCC-0D7AEE46B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9941" name="슬라이드 번호 개체 틀 8">
            <a:extLst>
              <a:ext uri="{FF2B5EF4-FFF2-40B4-BE49-F238E27FC236}">
                <a16:creationId xmlns:a16="http://schemas.microsoft.com/office/drawing/2014/main" id="{339BFD0A-9E80-F403-2EFB-9AB1A5C6F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C10594D3-E1D7-4EF8-A074-D9E74BE8D2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6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B9A5A1E-861E-4ADA-815A-9D4F8927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Final Class Hierarchy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BA62520-BC69-7767-EDCA-A7503C654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F6059A-29B1-DFA8-5EA3-32F08D0BFC11}"/>
              </a:ext>
            </a:extLst>
          </p:cNvPr>
          <p:cNvSpPr/>
          <p:nvPr/>
        </p:nvSpPr>
        <p:spPr>
          <a:xfrm>
            <a:off x="2195736" y="2060327"/>
            <a:ext cx="2303463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= 0.01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ABF574-DB59-DF81-E136-3D095E8C7863}"/>
              </a:ext>
            </a:extLst>
          </p:cNvPr>
          <p:cNvSpPr/>
          <p:nvPr/>
        </p:nvSpPr>
        <p:spPr>
          <a:xfrm>
            <a:off x="2195736" y="1556792"/>
            <a:ext cx="4639693" cy="3603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FB6A-AC8D-0F98-B837-C45291561C36}"/>
              </a:ext>
            </a:extLst>
          </p:cNvPr>
          <p:cNvSpPr txBox="1"/>
          <p:nvPr/>
        </p:nvSpPr>
        <p:spPr>
          <a:xfrm>
            <a:off x="2195736" y="2996952"/>
            <a:ext cx="2303463" cy="2800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getDelta</a:t>
            </a: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(new)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endParaRPr lang="en-US" altLang="ko-KR" sz="16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8" name="슬라이드 번호 개체 틀 8">
            <a:extLst>
              <a:ext uri="{FF2B5EF4-FFF2-40B4-BE49-F238E27FC236}">
                <a16:creationId xmlns:a16="http://schemas.microsoft.com/office/drawing/2014/main" id="{9583AB75-CF93-21AE-BF59-55AD95C6B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98989"/>
                </a:solidFill>
                <a:latin typeface="Book Antiqua" panose="02040602050305030304" pitchFamily="18" charset="0"/>
              </a:rPr>
              <a:t>4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3555A8-156B-43E5-AC83-B720F6593832}"/>
              </a:ext>
            </a:extLst>
          </p:cNvPr>
          <p:cNvSpPr/>
          <p:nvPr/>
        </p:nvSpPr>
        <p:spPr>
          <a:xfrm>
            <a:off x="67686" y="59393"/>
            <a:ext cx="1619250" cy="3438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0E81EE-B5A0-4D5B-AEE4-A405310C1F31}"/>
              </a:ext>
            </a:extLst>
          </p:cNvPr>
          <p:cNvSpPr txBox="1"/>
          <p:nvPr/>
        </p:nvSpPr>
        <p:spPr>
          <a:xfrm>
            <a:off x="67686" y="461531"/>
            <a:ext cx="161925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A4763D-D028-4314-935E-80260BA68915}"/>
              </a:ext>
            </a:extLst>
          </p:cNvPr>
          <p:cNvSpPr/>
          <p:nvPr/>
        </p:nvSpPr>
        <p:spPr>
          <a:xfrm>
            <a:off x="4531966" y="2060327"/>
            <a:ext cx="2303463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endParaRPr lang="en-US" altLang="ko-KR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 = 10 ** (-4)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81312-4E34-42D9-A1BF-923E087AE138}"/>
              </a:ext>
            </a:extLst>
          </p:cNvPr>
          <p:cNvSpPr txBox="1"/>
          <p:nvPr/>
        </p:nvSpPr>
        <p:spPr>
          <a:xfrm>
            <a:off x="4531966" y="2996952"/>
            <a:ext cx="230346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getAlpha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getDx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takeStep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gradient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isLegal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90A5F3-396C-4BAE-AA87-F538ED2D303E}"/>
              </a:ext>
            </a:extLst>
          </p:cNvPr>
          <p:cNvSpPr/>
          <p:nvPr/>
        </p:nvSpPr>
        <p:spPr>
          <a:xfrm>
            <a:off x="4499199" y="2031753"/>
            <a:ext cx="2449065" cy="2405360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147B00-F188-4040-85BE-17334D2D138C}"/>
              </a:ext>
            </a:extLst>
          </p:cNvPr>
          <p:cNvSpPr/>
          <p:nvPr/>
        </p:nvSpPr>
        <p:spPr>
          <a:xfrm>
            <a:off x="7002547" y="2020993"/>
            <a:ext cx="1313869" cy="24161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Descent implementation part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13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D3C9-D407-2704-9ABC-E1918BD0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02BFB-FDF3-D025-B8FA-64FF20B3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GD Implementation Code File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C922EF-0F1D-7677-2E04-2946253CEE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3AC6BF-EDA8-E4A7-5795-F8EFB9166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35</a:t>
            </a:fld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455C95-58D7-8386-5879-16A6F69C8831}"/>
              </a:ext>
            </a:extLst>
          </p:cNvPr>
          <p:cNvGrpSpPr/>
          <p:nvPr/>
        </p:nvGrpSpPr>
        <p:grpSpPr>
          <a:xfrm>
            <a:off x="2915816" y="980728"/>
            <a:ext cx="3312368" cy="2693593"/>
            <a:chOff x="179512" y="973056"/>
            <a:chExt cx="3312368" cy="23265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1ABBB7-AC38-A96B-E33E-FD6DE6F548FA}"/>
                </a:ext>
              </a:extLst>
            </p:cNvPr>
            <p:cNvSpPr/>
            <p:nvPr/>
          </p:nvSpPr>
          <p:spPr>
            <a:xfrm>
              <a:off x="179512" y="1290666"/>
              <a:ext cx="3312368" cy="2008970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altLang="ko-KR" sz="1400" b="1" dirty="0">
                  <a:solidFill>
                    <a:srgbClr val="0033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</a:t>
              </a: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():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p = Numeric()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...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altLang="ko-KR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gradientDescent</a:t>
              </a: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(p):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...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altLang="ko-KR" sz="1400" b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displaySetting</a:t>
              </a: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(p):</a:t>
              </a: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...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main()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0BD270-6558-BA7A-5923-30088307A5C1}"/>
                </a:ext>
              </a:extLst>
            </p:cNvPr>
            <p:cNvSpPr/>
            <p:nvPr/>
          </p:nvSpPr>
          <p:spPr>
            <a:xfrm>
              <a:off x="179512" y="973056"/>
              <a:ext cx="3312368" cy="258183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gradient descent.py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EBDB02E-BB14-CEBB-C16A-5BEAB13D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08150"/>
            <a:ext cx="6192688" cy="19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B9A5A1E-861E-4ADA-815A-9D4F8927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BA62520-BC69-7767-EDCA-A7503C654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6E497-E5A0-6331-ACA3-8634D32C6D12}"/>
              </a:ext>
            </a:extLst>
          </p:cNvPr>
          <p:cNvSpPr/>
          <p:nvPr/>
        </p:nvSpPr>
        <p:spPr>
          <a:xfrm>
            <a:off x="3683000" y="1052513"/>
            <a:ext cx="1619250" cy="358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endParaRPr lang="ko-KR" alt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F6059A-29B1-DFA8-5EA3-32F08D0BFC11}"/>
              </a:ext>
            </a:extLst>
          </p:cNvPr>
          <p:cNvSpPr/>
          <p:nvPr/>
        </p:nvSpPr>
        <p:spPr>
          <a:xfrm>
            <a:off x="755650" y="2400300"/>
            <a:ext cx="2303463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= 0.01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A3D61-9332-6F06-6DB3-5D36924E34BC}"/>
              </a:ext>
            </a:extLst>
          </p:cNvPr>
          <p:cNvSpPr/>
          <p:nvPr/>
        </p:nvSpPr>
        <p:spPr>
          <a:xfrm>
            <a:off x="5868988" y="2400300"/>
            <a:ext cx="2303462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numCities</a:t>
            </a:r>
            <a:endParaRPr lang="en-US" altLang="ko-KR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distanceTable</a:t>
            </a:r>
            <a:endParaRPr lang="ko-KR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ABF574-DB59-DF81-E136-3D095E8C7863}"/>
              </a:ext>
            </a:extLst>
          </p:cNvPr>
          <p:cNvSpPr/>
          <p:nvPr/>
        </p:nvSpPr>
        <p:spPr>
          <a:xfrm>
            <a:off x="755650" y="2011363"/>
            <a:ext cx="2303463" cy="3603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D14017-0797-C227-3872-7703F76B5958}"/>
              </a:ext>
            </a:extLst>
          </p:cNvPr>
          <p:cNvSpPr/>
          <p:nvPr/>
        </p:nvSpPr>
        <p:spPr>
          <a:xfrm>
            <a:off x="5868988" y="2011363"/>
            <a:ext cx="2303462" cy="3603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FB6A-AC8D-0F98-B837-C45291561C36}"/>
              </a:ext>
            </a:extLst>
          </p:cNvPr>
          <p:cNvSpPr txBox="1"/>
          <p:nvPr/>
        </p:nvSpPr>
        <p:spPr>
          <a:xfrm>
            <a:off x="755650" y="3336925"/>
            <a:ext cx="2303463" cy="2800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getDelta</a:t>
            </a: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33C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(new)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endParaRPr lang="en-US" altLang="ko-KR" sz="16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F6E16-D60D-24B5-022B-9769110C548F}"/>
              </a:ext>
            </a:extLst>
          </p:cNvPr>
          <p:cNvSpPr txBox="1"/>
          <p:nvPr/>
        </p:nvSpPr>
        <p:spPr>
          <a:xfrm>
            <a:off x="5868988" y="3336925"/>
            <a:ext cx="2303462" cy="2800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calcDistanceTable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inversion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endParaRPr lang="en-US" altLang="ko-KR" sz="16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tenPerRow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640C3C-6DFE-F3ED-4226-A67DB2F44FA7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07382" y="1231901"/>
            <a:ext cx="1775618" cy="779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E6C37F-6667-1F7F-0BB7-DA4F47108997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5302250" y="1231901"/>
            <a:ext cx="1718469" cy="779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AA8E99-6F4A-087D-D263-9C8FEC92EA05}"/>
              </a:ext>
            </a:extLst>
          </p:cNvPr>
          <p:cNvSpPr/>
          <p:nvPr/>
        </p:nvSpPr>
        <p:spPr>
          <a:xfrm>
            <a:off x="3683000" y="1433513"/>
            <a:ext cx="1619250" cy="900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numEval</a:t>
            </a:r>
            <a:endParaRPr lang="en-US" altLang="ko-KR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78" name="슬라이드 번호 개체 틀 8">
            <a:extLst>
              <a:ext uri="{FF2B5EF4-FFF2-40B4-BE49-F238E27FC236}">
                <a16:creationId xmlns:a16="http://schemas.microsoft.com/office/drawing/2014/main" id="{9583AB75-CF93-21AE-BF59-55AD95C6B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98989"/>
                </a:solidFill>
                <a:latin typeface="Book Antiqua" panose="02040602050305030304" pitchFamily="18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64F86-ECC0-CB6C-9362-FBD770EC6FFE}"/>
              </a:ext>
            </a:extLst>
          </p:cNvPr>
          <p:cNvSpPr txBox="1"/>
          <p:nvPr/>
        </p:nvSpPr>
        <p:spPr>
          <a:xfrm>
            <a:off x="3683000" y="2365375"/>
            <a:ext cx="1619250" cy="8318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storeResult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3555A8-156B-43E5-AC83-B720F6593832}"/>
              </a:ext>
            </a:extLst>
          </p:cNvPr>
          <p:cNvSpPr/>
          <p:nvPr/>
        </p:nvSpPr>
        <p:spPr>
          <a:xfrm>
            <a:off x="67686" y="59393"/>
            <a:ext cx="1619250" cy="3438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0E81EE-B5A0-4D5B-AEE4-A405310C1F31}"/>
              </a:ext>
            </a:extLst>
          </p:cNvPr>
          <p:cNvSpPr txBox="1"/>
          <p:nvPr/>
        </p:nvSpPr>
        <p:spPr>
          <a:xfrm>
            <a:off x="67686" y="461531"/>
            <a:ext cx="161925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E043E7-C409-49CA-8EBE-10503F4FF352}"/>
              </a:ext>
            </a:extLst>
          </p:cNvPr>
          <p:cNvSpPr/>
          <p:nvPr/>
        </p:nvSpPr>
        <p:spPr>
          <a:xfrm>
            <a:off x="7096603" y="83080"/>
            <a:ext cx="1944216" cy="5960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problem.py source code define three classes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CE1F-398E-45CA-BD08-C2571458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1C9DF-1C54-40FE-B46A-914207591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558736-7081-431D-B1FD-8FEAE3FF18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5</a:t>
            </a:fld>
            <a:endParaRPr lang="en-US" altLang="ko-KR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0F094A-307A-4BE0-8B9E-F33D38D9D6EE}"/>
              </a:ext>
            </a:extLst>
          </p:cNvPr>
          <p:cNvGrpSpPr/>
          <p:nvPr/>
        </p:nvGrpSpPr>
        <p:grpSpPr>
          <a:xfrm>
            <a:off x="1187624" y="1124744"/>
            <a:ext cx="7129585" cy="2876967"/>
            <a:chOff x="1763688" y="3785687"/>
            <a:chExt cx="7129585" cy="287696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483D00E-915C-43CE-A985-5A219F15A446}"/>
                </a:ext>
              </a:extLst>
            </p:cNvPr>
            <p:cNvGrpSpPr/>
            <p:nvPr/>
          </p:nvGrpSpPr>
          <p:grpSpPr>
            <a:xfrm>
              <a:off x="1763688" y="3785687"/>
              <a:ext cx="3312368" cy="2876967"/>
              <a:chOff x="179512" y="973056"/>
              <a:chExt cx="3312368" cy="2876967"/>
            </a:xfrm>
            <a:grp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5835553-E53B-439B-B59C-C17186F34A7E}"/>
                  </a:ext>
                </a:extLst>
              </p:cNvPr>
              <p:cNvSpPr/>
              <p:nvPr/>
            </p:nvSpPr>
            <p:spPr>
              <a:xfrm>
                <a:off x="179512" y="1352678"/>
                <a:ext cx="3312368" cy="249734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Tsp()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steepestAscent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bestOf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neighbors,p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030339-CEFB-4BBD-97FD-D55B5DCFAA39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9138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 ascent(tsp).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4B7EBB-AAAE-474E-908E-9ACE6845543F}"/>
                </a:ext>
              </a:extLst>
            </p:cNvPr>
            <p:cNvGrpSpPr/>
            <p:nvPr/>
          </p:nvGrpSpPr>
          <p:grpSpPr>
            <a:xfrm>
              <a:off x="5590792" y="3785687"/>
              <a:ext cx="3302481" cy="2876967"/>
              <a:chOff x="179512" y="973056"/>
              <a:chExt cx="3302481" cy="2876967"/>
            </a:xfrm>
            <a:grp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1CC764-0008-400A-9B53-501ABFCEA016}"/>
                  </a:ext>
                </a:extLst>
              </p:cNvPr>
              <p:cNvSpPr/>
              <p:nvPr/>
            </p:nvSpPr>
            <p:spPr>
              <a:xfrm>
                <a:off x="179512" y="1352679"/>
                <a:ext cx="3302481" cy="249734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Tsp()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firstChoice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8847BC8-8BD2-475A-98A4-7D42241B0416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02481" cy="29138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first-choice(tsp).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83B527-CEBF-D6F4-6D51-B71EFD32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601"/>
          <a:stretch/>
        </p:blipFill>
        <p:spPr>
          <a:xfrm>
            <a:off x="1177880" y="4149080"/>
            <a:ext cx="3322112" cy="1728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54E28D-4295-70C8-BDCD-F2CBE6C8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959"/>
          <a:stretch/>
        </p:blipFill>
        <p:spPr>
          <a:xfrm>
            <a:off x="5014728" y="4149080"/>
            <a:ext cx="3301688" cy="17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3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0516-33A5-02C9-D0AE-1E9CB2E0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1460D-55B3-3665-270C-83A65ED7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E12D05-3CE3-E191-5936-9CBC2A3C2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88C6AA-B26A-F1D8-FBE2-4635DDE5B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6</a:t>
            </a:fld>
            <a:endParaRPr lang="en-US" altLang="ko-KR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37803C-E801-CB19-9FAA-73577B062528}"/>
              </a:ext>
            </a:extLst>
          </p:cNvPr>
          <p:cNvGrpSpPr/>
          <p:nvPr/>
        </p:nvGrpSpPr>
        <p:grpSpPr>
          <a:xfrm>
            <a:off x="1011909" y="935753"/>
            <a:ext cx="7129585" cy="2781280"/>
            <a:chOff x="1034675" y="1196752"/>
            <a:chExt cx="7129585" cy="27812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FD98B8-77BD-0773-0D96-CA3E1ED7E33C}"/>
                </a:ext>
              </a:extLst>
            </p:cNvPr>
            <p:cNvGrpSpPr/>
            <p:nvPr/>
          </p:nvGrpSpPr>
          <p:grpSpPr>
            <a:xfrm>
              <a:off x="1034675" y="1196752"/>
              <a:ext cx="3312368" cy="2781280"/>
              <a:chOff x="179512" y="973056"/>
              <a:chExt cx="3312368" cy="2402319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B2504C2-179E-AF5E-363C-7CE0A498130C}"/>
                  </a:ext>
                </a:extLst>
              </p:cNvPr>
              <p:cNvSpPr/>
              <p:nvPr/>
            </p:nvSpPr>
            <p:spPr>
              <a:xfrm>
                <a:off x="179512" y="1290666"/>
                <a:ext cx="3312368" cy="208470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steepestAscent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bestOf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neighbors,p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947C83-C092-68FF-AFB6-E9473036913E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5818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 ascent(n).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C3C0DF3-C4BA-2789-7023-810E8F102E12}"/>
                </a:ext>
              </a:extLst>
            </p:cNvPr>
            <p:cNvGrpSpPr/>
            <p:nvPr/>
          </p:nvGrpSpPr>
          <p:grpSpPr>
            <a:xfrm>
              <a:off x="4851892" y="1196752"/>
              <a:ext cx="3312368" cy="2693593"/>
              <a:chOff x="179512" y="973056"/>
              <a:chExt cx="3312368" cy="269359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C6F37D1-BC08-E9DB-7672-11C88565A07D}"/>
                  </a:ext>
                </a:extLst>
              </p:cNvPr>
              <p:cNvSpPr/>
              <p:nvPr/>
            </p:nvSpPr>
            <p:spPr>
              <a:xfrm>
                <a:off x="179512" y="1343975"/>
                <a:ext cx="3312368" cy="232267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firstChoice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D5C8CE6-9600-F740-B37A-B31EA7DF4686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9891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first-choice(n).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2DDB34F-6D9C-B595-4C8E-912FF939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30"/>
          <a:stretch/>
        </p:blipFill>
        <p:spPr>
          <a:xfrm>
            <a:off x="1019188" y="3893397"/>
            <a:ext cx="3312368" cy="21008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5D6001-D6B8-FED7-9BD7-000BDF8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30"/>
          <a:stretch/>
        </p:blipFill>
        <p:spPr>
          <a:xfrm>
            <a:off x="4829126" y="3884362"/>
            <a:ext cx="3312368" cy="20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07696-EC0B-8A53-0A81-F6ACA423F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7B1E0-EA2C-BB11-B6C1-4C233E74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B9C3A-F08F-201E-78B6-459125D03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5E39F9-6402-8D69-1B03-E6411A4DE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7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C52345-2DC9-3474-E6DE-BC8489EE7E6D}"/>
              </a:ext>
            </a:extLst>
          </p:cNvPr>
          <p:cNvGrpSpPr/>
          <p:nvPr/>
        </p:nvGrpSpPr>
        <p:grpSpPr>
          <a:xfrm>
            <a:off x="2915816" y="980728"/>
            <a:ext cx="4968552" cy="2693593"/>
            <a:chOff x="2915816" y="3889769"/>
            <a:chExt cx="4968552" cy="26935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E972E8-B8C0-BB0A-8F63-FA6F77C4AF43}"/>
                </a:ext>
              </a:extLst>
            </p:cNvPr>
            <p:cNvGrpSpPr/>
            <p:nvPr/>
          </p:nvGrpSpPr>
          <p:grpSpPr>
            <a:xfrm>
              <a:off x="2915816" y="3889769"/>
              <a:ext cx="3312368" cy="2693593"/>
              <a:chOff x="179512" y="973056"/>
              <a:chExt cx="3312368" cy="232658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8F47CD9-C541-CDE3-DD33-723514393B12}"/>
                  </a:ext>
                </a:extLst>
              </p:cNvPr>
              <p:cNvSpPr/>
              <p:nvPr/>
            </p:nvSpPr>
            <p:spPr>
              <a:xfrm>
                <a:off x="179512" y="1290666"/>
                <a:ext cx="3312368" cy="200897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gradientDescent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65341F1-83D8-4778-BC26-ABEA57143733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5818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gradient descent.py</a:t>
                </a:r>
              </a:p>
            </p:txBody>
          </p:sp>
        </p:grpSp>
        <p:sp>
          <p:nvSpPr>
            <p:cNvPr id="23" name="말풍선: 사각형 22">
              <a:extLst>
                <a:ext uri="{FF2B5EF4-FFF2-40B4-BE49-F238E27FC236}">
                  <a16:creationId xmlns:a16="http://schemas.microsoft.com/office/drawing/2014/main" id="{86D99A1E-F3A2-29C8-D77E-D13A64C6074C}"/>
                </a:ext>
              </a:extLst>
            </p:cNvPr>
            <p:cNvSpPr/>
            <p:nvPr/>
          </p:nvSpPr>
          <p:spPr>
            <a:xfrm>
              <a:off x="6588224" y="4560800"/>
              <a:ext cx="1296144" cy="432048"/>
            </a:xfrm>
            <a:prstGeom prst="wedgeRectCallout">
              <a:avLst>
                <a:gd name="adj1" fmla="val -62234"/>
                <a:gd name="adj2" fmla="val -2096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Today’s topic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560938A-394C-F9EE-5BB2-FF9ACB1C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08150"/>
            <a:ext cx="6192688" cy="19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8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91BAF7C-223A-42A6-AD4B-10B6F9B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1F2FAC-1475-48E1-8DCF-B58E7F141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 for solving continuous variable problems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861CE9-708A-4D87-B418-9C65508C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019AF-0F3D-4CDF-BF36-4122296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92547-6315-46A9-B9EA-CF9ADAC992E9}"/>
              </a:ext>
            </a:extLst>
          </p:cNvPr>
          <p:cNvSpPr/>
          <p:nvPr/>
        </p:nvSpPr>
        <p:spPr>
          <a:xfrm>
            <a:off x="74701" y="83080"/>
            <a:ext cx="1112923" cy="3935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C-2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Doubly stochastic gradient descent | PennyLane Demos">
            <a:extLst>
              <a:ext uri="{FF2B5EF4-FFF2-40B4-BE49-F238E27FC236}">
                <a16:creationId xmlns:a16="http://schemas.microsoft.com/office/drawing/2014/main" id="{5277FE41-D4F1-EA1C-2451-7E52A825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196752"/>
            <a:ext cx="3866639" cy="23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01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4ABDB-5DEE-F6E1-496F-F2A4BE06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Algorithm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8F3A4-5EFB-3811-DA1F-9192971A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dirty="0"/>
              <a:t>General Descent Algorithm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dirty="0"/>
              <a:t>When the objective is to </a:t>
            </a:r>
            <a:r>
              <a:rPr lang="en-US" b="1" dirty="0"/>
              <a:t>minimize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1" latinLnBrk="0"/>
            <a:r>
              <a:rPr lang="en-US" sz="1800" dirty="0"/>
              <a:t>Finds the optimal </a:t>
            </a:r>
            <a:r>
              <a:rPr lang="en-US" sz="1800" b="1" dirty="0"/>
              <a:t>solution</a:t>
            </a:r>
            <a:r>
              <a:rPr lang="en-US" sz="1800" dirty="0"/>
              <a:t> by iteratively moving the variable's value slightly in the direction that makes the </a:t>
            </a:r>
            <a:r>
              <a:rPr lang="en-US" sz="1800" b="1" dirty="0"/>
              <a:t>objective function smaller</a:t>
            </a:r>
            <a:r>
              <a:rPr lang="en-US" sz="1800" dirty="0"/>
              <a:t>.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latinLnBrk="0"/>
            <a:r>
              <a:rPr lang="en-US" sz="1800" dirty="0"/>
              <a:t>Find the direction </a:t>
            </a:r>
            <a:r>
              <a:rPr lang="en-US" sz="1800" b="1" dirty="0"/>
              <a:t>d</a:t>
            </a:r>
            <a:r>
              <a:rPr lang="en-US" sz="1800" dirty="0"/>
              <a:t> that reduces the objective function and change the variable's value by the </a:t>
            </a:r>
            <a:r>
              <a:rPr lang="en-US" sz="1800" b="1" dirty="0"/>
              <a:t>step size</a:t>
            </a:r>
            <a:r>
              <a:rPr lang="en-US" sz="1800" dirty="0"/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latinLnBrk="0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latinLnBrk="0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3E64D-1B34-CC39-595A-32E29F04A6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eaLnBrk="0" latinLnBrk="0"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976B2-D404-3CE9-6121-449E20259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latinLnBrk="0"/>
            <a:fld id="{4B0CF949-63A4-4048-8B4D-33AB452A22C1}" type="slidenum">
              <a:rPr lang="ko-KR" altLang="en-US" smtClean="0"/>
              <a:pPr eaLnBrk="0" latinLnBrk="0"/>
              <a:t>9</a:t>
            </a:fld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9FC489-10A4-A809-8A82-D700E3FB71B9}"/>
              </a:ext>
            </a:extLst>
          </p:cNvPr>
          <p:cNvGrpSpPr/>
          <p:nvPr/>
        </p:nvGrpSpPr>
        <p:grpSpPr>
          <a:xfrm>
            <a:off x="4479583" y="3140968"/>
            <a:ext cx="4104713" cy="2232248"/>
            <a:chOff x="1166819" y="2548119"/>
            <a:chExt cx="5958456" cy="32403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B0D925-5D6F-0B86-B6FD-97258D410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598"/>
            <a:stretch/>
          </p:blipFill>
          <p:spPr>
            <a:xfrm>
              <a:off x="4750389" y="2549585"/>
              <a:ext cx="2374886" cy="2448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 descr="5 Concepts You Should Know About Gradient Descent and Cost Function -  KDnuggets">
              <a:extLst>
                <a:ext uri="{FF2B5EF4-FFF2-40B4-BE49-F238E27FC236}">
                  <a16:creationId xmlns:a16="http://schemas.microsoft.com/office/drawing/2014/main" id="{9F248E71-210B-DDB1-E4B6-84F7E92CB9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3" t="2310" r="47637" b="4039"/>
            <a:stretch/>
          </p:blipFill>
          <p:spPr bwMode="auto">
            <a:xfrm>
              <a:off x="1166819" y="2548119"/>
              <a:ext cx="3423778" cy="324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F6B163E-DD7D-B92D-48BC-9D83DD8B1C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509927"/>
                  </p:ext>
                </p:extLst>
              </p:nvPr>
            </p:nvGraphicFramePr>
            <p:xfrm>
              <a:off x="395535" y="3068960"/>
              <a:ext cx="3981543" cy="24335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1543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Consolas" panose="020B0609020204030204" pitchFamily="49" charset="0"/>
                            </a:rPr>
                            <a:t>x = random() 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# decision variable </a:t>
                          </a:r>
                          <a:r>
                            <a:rPr lang="en-US" altLang="ko-KR" sz="1200" baseline="0" dirty="0" err="1">
                              <a:latin typeface="Consolas" panose="020B0609020204030204" pitchFamily="49" charset="0"/>
                              <a:ea typeface="나눔스퀘어_ac" panose="020B0600000101010101" pitchFamily="50" charset="-127"/>
                            </a:rPr>
                            <a:t>init</a:t>
                          </a:r>
                          <a:endParaRPr lang="en-US" altLang="ko-KR" sz="1200" baseline="0" dirty="0">
                            <a:latin typeface="Consolas" panose="020B0609020204030204" pitchFamily="49" charset="0"/>
                            <a:ea typeface="나눔스퀘어_ac" panose="020B0600000101010101" pitchFamily="50" charset="-127"/>
                          </a:endParaRPr>
                        </a:p>
                        <a:p>
                          <a:pPr latinLnBrk="1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Repeat:</a:t>
                          </a:r>
                        </a:p>
                        <a:p>
                          <a:pPr latinLnBrk="1"/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l-GR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oMath>
                          </a14:m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ko-KR" altLang="en-US" sz="1200" b="0" i="0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oMath>
                          </a14:m>
                          <a:r>
                            <a:rPr lang="en-US" altLang="ko-KR" sz="1200" i="0" baseline="0" dirty="0">
                              <a:latin typeface="Consolas" panose="020B0609020204030204" pitchFamily="49" charset="0"/>
                            </a:rPr>
                            <a:t>:step size (learning rate)</a:t>
                          </a:r>
                        </a:p>
                        <a:p>
                          <a:pPr latinLnBrk="1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Until (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  <a:ea typeface="나눔스퀘어_ac" panose="020B0600000101010101" pitchFamily="50" charset="-127"/>
                            </a:rPr>
                            <a:t>Stop condition</a:t>
                          </a:r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)</a:t>
                          </a:r>
                        </a:p>
                        <a:p>
                          <a:pPr latinLnBrk="1"/>
                          <a:r>
                            <a:rPr lang="en-US" altLang="ko-KR" sz="1200" baseline="0" dirty="0">
                              <a:latin typeface="Consolas" panose="020B0609020204030204" pitchFamily="49" charset="0"/>
                            </a:rPr>
                            <a:t>Return x</a:t>
                          </a:r>
                          <a:endParaRPr lang="en-US" altLang="ko-K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430357">
                    <a:tc>
                      <a:txBody>
                        <a:bodyPr/>
                        <a:lstStyle/>
                        <a:p>
                          <a:pPr marL="171450" indent="-171450" latinLnBrk="1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200" dirty="0"/>
                            <a:t>Primarily used in </a:t>
                          </a:r>
                          <a:r>
                            <a:rPr lang="en-US" sz="1200" b="1" dirty="0"/>
                            <a:t>Optimization</a:t>
                          </a:r>
                          <a:r>
                            <a:rPr lang="en-US" sz="1200" dirty="0"/>
                            <a:t>, </a:t>
                          </a:r>
                          <a:r>
                            <a:rPr lang="en-US" sz="1200" b="1" dirty="0"/>
                            <a:t>Machine Learning</a:t>
                          </a:r>
                          <a:r>
                            <a:rPr lang="en-US" sz="1200" dirty="0"/>
                            <a:t>, and </a:t>
                          </a:r>
                          <a:r>
                            <a:rPr lang="en-US" sz="1200" b="1" dirty="0"/>
                            <a:t>Deep Learning</a:t>
                          </a:r>
                          <a:r>
                            <a:rPr lang="en-US" sz="1200" dirty="0"/>
                            <a:t>.</a:t>
                          </a:r>
                          <a:endParaRPr lang="en-US" altLang="ko-KR" sz="12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marL="171450" indent="-171450" latinLnBrk="1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200" dirty="0"/>
                            <a:t>Depending on how the </a:t>
                          </a:r>
                          <a:r>
                            <a:rPr lang="en-US" sz="1200" b="1" dirty="0"/>
                            <a:t>initial value</a:t>
                          </a:r>
                          <a:r>
                            <a:rPr lang="en-US" sz="1200" dirty="0"/>
                            <a:t> is set, the algorithm may converge to a </a:t>
                          </a:r>
                          <a:r>
                            <a:rPr lang="en-US" sz="1200" b="1" dirty="0"/>
                            <a:t>global optimum</a:t>
                          </a:r>
                          <a:r>
                            <a:rPr lang="en-US" sz="1200" dirty="0"/>
                            <a:t> (</a:t>
                          </a:r>
                          <a:r>
                            <a:rPr lang="ko-KR" altLang="en-US" sz="1200" dirty="0"/>
                            <a:t>전역 해</a:t>
                          </a:r>
                          <a:r>
                            <a:rPr lang="en-US" altLang="ko-KR" sz="1200" dirty="0"/>
                            <a:t>) </a:t>
                          </a:r>
                          <a:r>
                            <a:rPr lang="en-US" sz="1200" dirty="0"/>
                            <a:t>or a </a:t>
                          </a:r>
                          <a:r>
                            <a:rPr lang="en-US" sz="1200" b="1" dirty="0"/>
                            <a:t>local optimum</a:t>
                          </a:r>
                          <a:r>
                            <a:rPr lang="en-US" sz="1200" dirty="0"/>
                            <a:t> (</a:t>
                          </a:r>
                          <a:r>
                            <a:rPr lang="ko-KR" altLang="en-US" sz="1200" dirty="0"/>
                            <a:t>지역 해</a:t>
                          </a:r>
                          <a:r>
                            <a:rPr lang="en-US" altLang="ko-KR" sz="1200" dirty="0"/>
                            <a:t>).</a:t>
                          </a:r>
                          <a:endParaRPr lang="en-US" altLang="ko-KR" sz="12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814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F6B163E-DD7D-B92D-48BC-9D83DD8B1C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509927"/>
                  </p:ext>
                </p:extLst>
              </p:nvPr>
            </p:nvGraphicFramePr>
            <p:xfrm>
              <a:off x="395535" y="3068960"/>
              <a:ext cx="3981543" cy="24335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1543">
                      <a:extLst>
                        <a:ext uri="{9D8B030D-6E8A-4147-A177-3AD203B41FA5}">
                          <a16:colId xmlns:a16="http://schemas.microsoft.com/office/drawing/2014/main" val="1437382055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" t="-606" r="-305" b="-1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6837536"/>
                      </a:ext>
                    </a:extLst>
                  </a:tr>
                  <a:tr h="1427671">
                    <a:tc>
                      <a:txBody>
                        <a:bodyPr/>
                        <a:lstStyle/>
                        <a:p>
                          <a:pPr marL="171450" indent="-171450" latinLnBrk="1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200" dirty="0"/>
                            <a:t>Primarily used in </a:t>
                          </a:r>
                          <a:r>
                            <a:rPr lang="en-US" sz="1200" b="1" dirty="0"/>
                            <a:t>Optimization</a:t>
                          </a:r>
                          <a:r>
                            <a:rPr lang="en-US" sz="1200" dirty="0"/>
                            <a:t>, </a:t>
                          </a:r>
                          <a:r>
                            <a:rPr lang="en-US" sz="1200" b="1" dirty="0"/>
                            <a:t>Machine Learning</a:t>
                          </a:r>
                          <a:r>
                            <a:rPr lang="en-US" sz="1200" dirty="0"/>
                            <a:t>, and </a:t>
                          </a:r>
                          <a:r>
                            <a:rPr lang="en-US" sz="1200" b="1" dirty="0"/>
                            <a:t>Deep Learning</a:t>
                          </a:r>
                          <a:r>
                            <a:rPr lang="en-US" sz="1200" dirty="0"/>
                            <a:t>.</a:t>
                          </a:r>
                          <a:endParaRPr lang="en-US" altLang="ko-KR" sz="12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marL="171450" indent="-171450" latinLnBrk="1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200" dirty="0"/>
                            <a:t>Depending on how the </a:t>
                          </a:r>
                          <a:r>
                            <a:rPr lang="en-US" sz="1200" b="1" dirty="0"/>
                            <a:t>initial value</a:t>
                          </a:r>
                          <a:r>
                            <a:rPr lang="en-US" sz="1200" dirty="0"/>
                            <a:t> is set, the algorithm may converge to a </a:t>
                          </a:r>
                          <a:r>
                            <a:rPr lang="en-US" sz="1200" b="1" dirty="0"/>
                            <a:t>global optimum</a:t>
                          </a:r>
                          <a:r>
                            <a:rPr lang="en-US" sz="1200" dirty="0"/>
                            <a:t> (</a:t>
                          </a:r>
                          <a:r>
                            <a:rPr lang="ko-KR" altLang="en-US" sz="1200" dirty="0"/>
                            <a:t>전역 해</a:t>
                          </a:r>
                          <a:r>
                            <a:rPr lang="en-US" altLang="ko-KR" sz="1200" dirty="0"/>
                            <a:t>) </a:t>
                          </a:r>
                          <a:r>
                            <a:rPr lang="en-US" sz="1200" dirty="0"/>
                            <a:t>or a </a:t>
                          </a:r>
                          <a:r>
                            <a:rPr lang="en-US" sz="1200" b="1" dirty="0"/>
                            <a:t>local optimum</a:t>
                          </a:r>
                          <a:r>
                            <a:rPr lang="en-US" sz="1200" dirty="0"/>
                            <a:t> (</a:t>
                          </a:r>
                          <a:r>
                            <a:rPr lang="ko-KR" altLang="en-US" sz="1200" dirty="0"/>
                            <a:t>지역 해</a:t>
                          </a:r>
                          <a:r>
                            <a:rPr lang="en-US" altLang="ko-KR" sz="1200" dirty="0"/>
                            <a:t>).</a:t>
                          </a:r>
                          <a:endParaRPr lang="en-US" altLang="ko-KR" sz="12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8146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040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41750</TotalTime>
  <Words>2602</Words>
  <Application>Microsoft Office PowerPoint</Application>
  <PresentationFormat>On-screen Show (4:3)</PresentationFormat>
  <Paragraphs>435</Paragraphs>
  <Slides>35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Times New Roman</vt:lpstr>
      <vt:lpstr>Consolas</vt:lpstr>
      <vt:lpstr>나눔스퀘어 Bold</vt:lpstr>
      <vt:lpstr>Courier New</vt:lpstr>
      <vt:lpstr>Symbol</vt:lpstr>
      <vt:lpstr>Cambria Math</vt:lpstr>
      <vt:lpstr>Arial</vt:lpstr>
      <vt:lpstr>Book Antiqua</vt:lpstr>
      <vt:lpstr>굴림</vt:lpstr>
      <vt:lpstr>맑은 고딕</vt:lpstr>
      <vt:lpstr>Wingdings</vt:lpstr>
      <vt:lpstr>나눔스퀘어</vt:lpstr>
      <vt:lpstr>나눔스퀘어_ac</vt:lpstr>
      <vt:lpstr>Office 테마</vt:lpstr>
      <vt:lpstr>Equation</vt:lpstr>
      <vt:lpstr>Search Algorithms: Object-Oriented Implementation (Part C)</vt:lpstr>
      <vt:lpstr>Contents</vt:lpstr>
      <vt:lpstr>Migrating to Classes</vt:lpstr>
      <vt:lpstr>Defining Classes</vt:lpstr>
      <vt:lpstr>Code outside of problem.py</vt:lpstr>
      <vt:lpstr>Code outside of problem.py</vt:lpstr>
      <vt:lpstr>Code outside of problem.py</vt:lpstr>
      <vt:lpstr>Gradient Descent Algo.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Adding Gradient Descent (for Numeric Optimization problems)</vt:lpstr>
      <vt:lpstr>Adding Gradient Descent (for Numeric Optimization problems)</vt:lpstr>
      <vt:lpstr>Adding Gradient Descent (for Numeric Optimization problems)</vt:lpstr>
      <vt:lpstr>Adding Gradient Descent (for Numeric Optimization problems)</vt:lpstr>
      <vt:lpstr>Adding Gradient Descent (for Numeric Optimization problems)</vt:lpstr>
      <vt:lpstr>Adding Gradient Descent (for Numeric Optimization problems)</vt:lpstr>
      <vt:lpstr>Final Class Hierarchy</vt:lpstr>
      <vt:lpstr>GD Implementation Code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krryu</dc:creator>
  <cp:lastModifiedBy>Rian Pratama</cp:lastModifiedBy>
  <cp:revision>1693</cp:revision>
  <cp:lastPrinted>2023-11-21T14:54:53Z</cp:lastPrinted>
  <dcterms:created xsi:type="dcterms:W3CDTF">1601-01-01T00:00:00Z</dcterms:created>
  <dcterms:modified xsi:type="dcterms:W3CDTF">2025-11-10T05:04:21Z</dcterms:modified>
</cp:coreProperties>
</file>